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2"/>
  </p:notesMasterIdLst>
  <p:handoutMasterIdLst>
    <p:handoutMasterId r:id="rId43"/>
  </p:handoutMasterIdLst>
  <p:sldIdLst>
    <p:sldId id="835" r:id="rId2"/>
    <p:sldId id="836" r:id="rId3"/>
    <p:sldId id="837" r:id="rId4"/>
    <p:sldId id="838" r:id="rId5"/>
    <p:sldId id="839" r:id="rId6"/>
    <p:sldId id="864" r:id="rId7"/>
    <p:sldId id="865" r:id="rId8"/>
    <p:sldId id="866" r:id="rId9"/>
    <p:sldId id="867" r:id="rId10"/>
    <p:sldId id="840" r:id="rId11"/>
    <p:sldId id="841" r:id="rId12"/>
    <p:sldId id="845" r:id="rId13"/>
    <p:sldId id="868" r:id="rId14"/>
    <p:sldId id="869" r:id="rId15"/>
    <p:sldId id="870" r:id="rId16"/>
    <p:sldId id="871" r:id="rId17"/>
    <p:sldId id="872" r:id="rId18"/>
    <p:sldId id="873" r:id="rId19"/>
    <p:sldId id="874" r:id="rId20"/>
    <p:sldId id="875" r:id="rId21"/>
    <p:sldId id="876" r:id="rId22"/>
    <p:sldId id="877" r:id="rId23"/>
    <p:sldId id="878" r:id="rId24"/>
    <p:sldId id="879" r:id="rId25"/>
    <p:sldId id="881" r:id="rId26"/>
    <p:sldId id="880" r:id="rId27"/>
    <p:sldId id="882" r:id="rId28"/>
    <p:sldId id="883" r:id="rId29"/>
    <p:sldId id="884" r:id="rId30"/>
    <p:sldId id="885" r:id="rId31"/>
    <p:sldId id="886" r:id="rId32"/>
    <p:sldId id="887" r:id="rId33"/>
    <p:sldId id="888" r:id="rId34"/>
    <p:sldId id="889" r:id="rId35"/>
    <p:sldId id="890" r:id="rId36"/>
    <p:sldId id="891" r:id="rId37"/>
    <p:sldId id="892" r:id="rId38"/>
    <p:sldId id="893" r:id="rId39"/>
    <p:sldId id="894" r:id="rId40"/>
    <p:sldId id="387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orient="horz" pos="1392">
          <p15:clr>
            <a:srgbClr val="A4A3A4"/>
          </p15:clr>
        </p15:guide>
        <p15:guide id="3" pos="3840">
          <p15:clr>
            <a:srgbClr val="A4A3A4"/>
          </p15:clr>
        </p15:guide>
        <p15:guide id="4" pos="1920">
          <p15:clr>
            <a:srgbClr val="A4A3A4"/>
          </p15:clr>
        </p15:guide>
        <p15:guide id="5" orient="horz" pos="1584">
          <p15:clr>
            <a:srgbClr val="A4A3A4"/>
          </p15:clr>
        </p15:guide>
        <p15:guide id="6" pos="13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verick Woo" initials="mav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FC5C8B"/>
    <a:srgbClr val="FF3300"/>
    <a:srgbClr val="0000FF"/>
    <a:srgbClr val="FF0000"/>
    <a:srgbClr val="0080FF"/>
    <a:srgbClr val="3F5842"/>
    <a:srgbClr val="595A5A"/>
    <a:srgbClr val="A32D1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9" autoAdjust="0"/>
    <p:restoredTop sz="81791" autoAdjust="0"/>
  </p:normalViewPr>
  <p:slideViewPr>
    <p:cSldViewPr snapToObjects="1">
      <p:cViewPr varScale="1">
        <p:scale>
          <a:sx n="101" d="100"/>
          <a:sy n="101" d="100"/>
        </p:scale>
        <p:origin x="1866" y="114"/>
      </p:cViewPr>
      <p:guideLst>
        <p:guide orient="horz" pos="2880"/>
        <p:guide orient="horz" pos="1392"/>
        <p:guide pos="3840"/>
        <p:guide pos="1920"/>
        <p:guide orient="horz" pos="1584"/>
        <p:guide pos="13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0" d="100"/>
          <a:sy n="90" d="100"/>
        </p:scale>
        <p:origin x="-3472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281C90-955A-E944-AB32-466E55900D6A}" type="datetime1">
              <a:rPr lang="en-US" smtClean="0"/>
              <a:t>11/29/2018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F8D97-067E-974E-BD5D-FA8C0988A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0919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EA11A-7C1A-F544-A99B-661F38A45889}" type="datetime1">
              <a:rPr lang="en-US" smtClean="0"/>
              <a:t>11/29/2018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5A8A3-9FBB-431D-AAA8-BEEA360F5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7664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5A8A3-9FBB-431D-AAA8-BEEA360F57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13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5A8A3-9FBB-431D-AAA8-BEEA360F570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572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0.xml"/><Relationship Id="rId4" Type="http://schemas.openxmlformats.org/officeDocument/2006/relationships/tags" Target="../tags/tag59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5.xml"/><Relationship Id="rId4" Type="http://schemas.openxmlformats.org/officeDocument/2006/relationships/tags" Target="../tags/tag6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0" i="0">
                <a:solidFill>
                  <a:schemeClr val="tx2"/>
                </a:solidFill>
                <a:latin typeface="+mj-lt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="0" i="0">
                <a:solidFill>
                  <a:srgbClr val="000000"/>
                </a:solidFill>
                <a:latin typeface="+mj-lt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A99170D3-89C4-BB42-836D-D925400CC7A3}" type="datetime1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57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3C1F5B7F-F702-E24B-B97E-863D4E495E13}" type="datetime1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36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CA9756D6-8139-C44F-931B-372F152FA7C2}" type="datetime1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715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2DE4327B-086F-C14D-B06F-CE57E273F375}" type="datetime1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446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D3BD3B-C321-3747-A281-298A36F52409}" type="datetime1">
              <a:rPr lang="en-US" smtClean="0"/>
              <a:t>11/29/2018</a:t>
            </a:fld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D5B71E-FB01-F541-8DE0-7E75CAB5AD6F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73560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e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005967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DD7A3CB-B31F-F44D-BE5E-9BB9DAE334F7}" type="datetime1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415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457200" y="3034508"/>
            <a:ext cx="6951274" cy="1308892"/>
          </a:xfrm>
        </p:spPr>
        <p:txBody>
          <a:bodyPr anchor="t"/>
          <a:lstStyle>
            <a:lvl1pPr algn="l">
              <a:defRPr sz="4000" b="1" i="0" cap="none">
                <a:latin typeface="+mj-lt"/>
                <a:cs typeface="Calibri"/>
              </a:defRPr>
            </a:lvl1pPr>
          </a:lstStyle>
          <a:p>
            <a:r>
              <a:rPr lang="en-US" dirty="0" smtClean="0"/>
              <a:t>Section Header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74134" y="1524000"/>
            <a:ext cx="6951274" cy="1500187"/>
          </a:xfrm>
        </p:spPr>
        <p:txBody>
          <a:bodyPr lIns="0" rIns="0"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8842061-E09A-C64F-AC91-6B22DD773FB7}" type="datetime1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13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264380" y="2013343"/>
            <a:ext cx="6951274" cy="753670"/>
          </a:xfrm>
        </p:spPr>
        <p:txBody>
          <a:bodyPr anchor="t"/>
          <a:lstStyle>
            <a:lvl1pPr algn="l">
              <a:defRPr sz="4000" b="0" i="0" cap="none">
                <a:latin typeface="+mj-lt"/>
                <a:cs typeface="Calibri"/>
              </a:defRPr>
            </a:lvl1pPr>
          </a:lstStyle>
          <a:p>
            <a:r>
              <a:rPr lang="en-US" dirty="0" smtClean="0"/>
              <a:t>Section Header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264380" y="2919413"/>
            <a:ext cx="6951274" cy="1500187"/>
          </a:xfrm>
        </p:spPr>
        <p:txBody>
          <a:bodyPr anchor="t"/>
          <a:lstStyle>
            <a:lvl1pPr marL="457200" indent="-457200" algn="l">
              <a:buFont typeface="+mj-lt"/>
              <a:buAutoNum type="arabicPeriod"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C88B15C4-75F8-8145-B332-9C9E6CC1694D}" type="datetime1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98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457200" y="1447800"/>
            <a:ext cx="4038600" cy="4678363"/>
          </a:xfrm>
        </p:spPr>
        <p:txBody>
          <a:bodyPr anchor="t" anchorCtr="0"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48200" y="1447800"/>
            <a:ext cx="4038600" cy="4678363"/>
          </a:xfrm>
        </p:spPr>
        <p:txBody>
          <a:bodyPr anchor="t" anchorCtr="0"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DE902-58D7-5940-B7B2-BB1B96F0CB4F}" type="datetime1">
              <a:rPr lang="en-US" smtClean="0"/>
              <a:t>11/29/2018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3200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57200" y="1535113"/>
            <a:ext cx="4040188" cy="446087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57200" y="1981200"/>
            <a:ext cx="4040188" cy="4144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4645025" y="1535113"/>
            <a:ext cx="4041775" cy="446087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45025" y="1981200"/>
            <a:ext cx="4041775" cy="4144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97BE05AF-3078-DE4E-8E55-E5E804412B8D}" type="datetime1">
              <a:rPr lang="en-US" smtClean="0"/>
              <a:t>11/29/2018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52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F38595AD-FC1D-6647-9C7B-6A6A09EB9496}" type="datetime1">
              <a:rPr lang="en-US" smtClean="0"/>
              <a:t>11/29/2018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774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8FB06B4-F6A6-3F44-9030-7566931308D3}" type="datetime1">
              <a:rPr lang="en-US" smtClean="0"/>
              <a:t>11/29/2018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9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3050"/>
            <a:ext cx="3008313" cy="1162050"/>
          </a:xfrm>
        </p:spPr>
        <p:txBody>
          <a:bodyPr anchor="b">
            <a:noAutofit/>
          </a:bodyPr>
          <a:lstStyle>
            <a:lvl1pPr algn="l">
              <a:defRPr sz="48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575050" y="1435100"/>
            <a:ext cx="5111750" cy="46910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8BF8F280-9551-E344-89F9-EAAD5E158938}" type="datetime1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05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1.xml"/><Relationship Id="rId20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457200" y="1371600"/>
            <a:ext cx="8229600" cy="4754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8"/>
            </p:custDataLst>
          </p:nvPr>
        </p:nvSpPr>
        <p:spPr>
          <a:xfrm>
            <a:off x="152400" y="6492875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  <a:latin typeface="+mj-lt"/>
                <a:cs typeface="Calibri"/>
              </a:defRPr>
            </a:lvl1pPr>
          </a:lstStyle>
          <a:p>
            <a:fld id="{A990C2A9-FE53-4849-A08D-11DD13CE8E41}" type="datetime1">
              <a:rPr lang="en-US" smtClean="0"/>
              <a:pPr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9"/>
            </p:custDataLst>
          </p:nvPr>
        </p:nvSpPr>
        <p:spPr>
          <a:xfrm>
            <a:off x="3124200" y="6492875"/>
            <a:ext cx="2895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tx1"/>
                </a:solidFill>
                <a:latin typeface="+mj-lt"/>
                <a:cs typeface="Calibri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20"/>
            </p:custDataLst>
          </p:nvPr>
        </p:nvSpPr>
        <p:spPr>
          <a:xfrm>
            <a:off x="6858000" y="6492875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  <a:cs typeface="Calibri"/>
              </a:defRPr>
            </a:lvl1pPr>
          </a:lstStyle>
          <a:p>
            <a:fld id="{B747839D-A323-47F3-909F-5484993996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604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 spc="-50" normalizeH="0">
          <a:solidFill>
            <a:schemeClr val="tx2"/>
          </a:solidFill>
          <a:latin typeface="+mj-lt"/>
          <a:ea typeface="+mj-ea"/>
          <a:cs typeface="Cambria"/>
        </a:defRPr>
      </a:lvl1pPr>
    </p:titleStyle>
    <p:bodyStyle>
      <a:lvl1pPr marL="292100" indent="-292100" algn="l" defTabSz="457200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Calibri"/>
        </a:defRPr>
      </a:lvl1pPr>
      <a:lvl2pPr marL="635000" indent="-292100" algn="l" defTabSz="457200" rtl="0" eaLnBrk="1" latinLnBrk="0" hangingPunct="1">
        <a:spcBef>
          <a:spcPct val="20000"/>
        </a:spcBef>
        <a:buClr>
          <a:schemeClr val="tx1"/>
        </a:buClr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Calibri"/>
        </a:defRPr>
      </a:lvl2pPr>
      <a:lvl3pPr marL="914400" indent="-228600" algn="l" defTabSz="457200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Calibri"/>
        </a:defRPr>
      </a:lvl3pPr>
      <a:lvl4pPr marL="1143000" indent="-228600" algn="l" defTabSz="457200" rtl="0" eaLnBrk="1" latinLnBrk="0" hangingPunct="1">
        <a:spcBef>
          <a:spcPct val="20000"/>
        </a:spcBef>
        <a:buClr>
          <a:schemeClr val="tx1"/>
        </a:buClr>
        <a:buFont typeface="Arial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Calibri"/>
        </a:defRPr>
      </a:lvl4pPr>
      <a:lvl5pPr marL="1320800" indent="-177800" algn="l" defTabSz="457200" rtl="0" eaLnBrk="1" latinLnBrk="0" hangingPunct="1">
        <a:spcBef>
          <a:spcPct val="20000"/>
        </a:spcBef>
        <a:buClr>
          <a:schemeClr val="tx1"/>
        </a:buClr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6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lvl="0" algn="l">
              <a:spcBef>
                <a:spcPts val="0"/>
              </a:spcBef>
            </a:pPr>
            <a:r>
              <a:rPr lang="en-US" sz="3200" dirty="0" smtClean="0"/>
              <a:t>Chapter 29: Graphs</a:t>
            </a:r>
            <a:r>
              <a:rPr lang="en-US" dirty="0"/>
              <a:t/>
            </a:r>
            <a:br>
              <a:rPr lang="en-US" dirty="0"/>
            </a:b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875168" y="4572000"/>
            <a:ext cx="35830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err="1" smtClean="0"/>
              <a:t>Manar</a:t>
            </a:r>
            <a:r>
              <a:rPr lang="en-US" sz="2400" b="1" dirty="0" smtClean="0"/>
              <a:t> Mohamed</a:t>
            </a:r>
          </a:p>
          <a:p>
            <a:pPr algn="r"/>
            <a:r>
              <a:rPr lang="en-US" sz="2400" dirty="0" smtClean="0"/>
              <a:t>mohamem@miamioh.edu</a:t>
            </a:r>
            <a:endParaRPr lang="en-US" sz="2400" dirty="0"/>
          </a:p>
        </p:txBody>
      </p:sp>
      <p:pic>
        <p:nvPicPr>
          <p:cNvPr id="1026" name="Picture 2" descr="Image result for graphs data structu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57200"/>
            <a:ext cx="2823984" cy="19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261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cs typeface="Times New Roman" panose="02020603050405020304" pitchFamily="18" charset="0"/>
              </a:rPr>
              <a:t>Adjacent nodes</a:t>
            </a: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>
                <a:cs typeface="Times New Roman" panose="02020603050405020304" pitchFamily="18" charset="0"/>
              </a:rPr>
              <a:t>In undirected graph, two </a:t>
            </a:r>
            <a:r>
              <a:rPr lang="en-US" altLang="en-US" dirty="0">
                <a:cs typeface="Times New Roman" panose="02020603050405020304" pitchFamily="18" charset="0"/>
              </a:rPr>
              <a:t>nodes are adjacent if they are connected by an </a:t>
            </a:r>
            <a:r>
              <a:rPr lang="en-US" altLang="en-US" dirty="0" smtClean="0">
                <a:cs typeface="Times New Roman" panose="02020603050405020304" pitchFamily="18" charset="0"/>
              </a:rPr>
              <a:t>edge</a:t>
            </a:r>
          </a:p>
          <a:p>
            <a:r>
              <a:rPr lang="en-US" altLang="en-US" dirty="0">
                <a:cs typeface="Times New Roman" panose="02020603050405020304" pitchFamily="18" charset="0"/>
              </a:rPr>
              <a:t>In </a:t>
            </a:r>
            <a:r>
              <a:rPr lang="en-US" altLang="en-US" dirty="0" smtClean="0">
                <a:cs typeface="Times New Roman" panose="02020603050405020304" pitchFamily="18" charset="0"/>
              </a:rPr>
              <a:t>directed </a:t>
            </a:r>
            <a:r>
              <a:rPr lang="en-US" altLang="en-US" dirty="0">
                <a:cs typeface="Times New Roman" panose="02020603050405020304" pitchFamily="18" charset="0"/>
              </a:rPr>
              <a:t>graph, </a:t>
            </a:r>
            <a:r>
              <a:rPr lang="en-US" altLang="en-US" dirty="0" smtClean="0">
                <a:cs typeface="Times New Roman" panose="02020603050405020304" pitchFamily="18" charset="0"/>
              </a:rPr>
              <a:t>node </a:t>
            </a:r>
            <a:r>
              <a:rPr lang="en-US" altLang="en-US" dirty="0" err="1" smtClean="0">
                <a:cs typeface="Times New Roman" panose="02020603050405020304" pitchFamily="18" charset="0"/>
              </a:rPr>
              <a:t>i</a:t>
            </a:r>
            <a:r>
              <a:rPr lang="en-US" altLang="en-US" dirty="0" smtClean="0">
                <a:cs typeface="Times New Roman" panose="02020603050405020304" pitchFamily="18" charset="0"/>
              </a:rPr>
              <a:t> is adjacent to node j, if there is a directed edge begin at j and ends at </a:t>
            </a:r>
            <a:r>
              <a:rPr lang="en-US" altLang="en-US" dirty="0" err="1" smtClean="0">
                <a:cs typeface="Times New Roman" panose="02020603050405020304" pitchFamily="18" charset="0"/>
              </a:rPr>
              <a:t>i</a:t>
            </a:r>
            <a:endParaRPr lang="en-US" altLang="en-US" dirty="0" smtClean="0">
              <a:cs typeface="Times New Roman" panose="02020603050405020304" pitchFamily="18" charset="0"/>
            </a:endParaRPr>
          </a:p>
          <a:p>
            <a:pPr marL="101600" indent="0">
              <a:buNone/>
            </a:pPr>
            <a:endParaRPr lang="en-US" altLang="en-US" dirty="0">
              <a:cs typeface="Times New Roman" panose="02020603050405020304" pitchFamily="18" charset="0"/>
            </a:endParaRPr>
          </a:p>
          <a:p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en-US" u="sng" dirty="0" smtClean="0">
              <a:cs typeface="Times New Roman" panose="02020603050405020304" pitchFamily="18" charset="0"/>
            </a:endParaRPr>
          </a:p>
          <a:p>
            <a:endParaRPr lang="en-US" altLang="en-US" u="sng" dirty="0">
              <a:cs typeface="Times New Roman" panose="02020603050405020304" pitchFamily="18" charset="0"/>
            </a:endParaRPr>
          </a:p>
          <a:p>
            <a:endParaRPr lang="en-US" altLang="en-US" u="sng" dirty="0" smtClean="0">
              <a:cs typeface="Times New Roman" panose="02020603050405020304" pitchFamily="18" charset="0"/>
            </a:endParaRPr>
          </a:p>
          <a:p>
            <a:endParaRPr lang="en-US" altLang="en-US" u="sng" dirty="0">
              <a:cs typeface="Times New Roman" panose="02020603050405020304" pitchFamily="18" charset="0"/>
            </a:endParaRPr>
          </a:p>
        </p:txBody>
      </p:sp>
      <p:sp>
        <p:nvSpPr>
          <p:cNvPr id="6" name="FIGURE 29-5 Vertex A is adjacent to vertex B, but B is not adjacent to A"/>
          <p:cNvSpPr txBox="1">
            <a:spLocks/>
          </p:cNvSpPr>
          <p:nvPr/>
        </p:nvSpPr>
        <p:spPr>
          <a:xfrm>
            <a:off x="4610100" y="5434521"/>
            <a:ext cx="3433482" cy="1535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203200" algn="l" defTabSz="475487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7FA3"/>
              </a:buClr>
              <a:buSzPct val="100000"/>
              <a:buFont typeface="Arial"/>
              <a:buChar char="•"/>
              <a:tabLst/>
              <a:defRPr sz="2288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787400" marR="0" indent="-228600" algn="l" defTabSz="91440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7FA3"/>
              </a:buClr>
              <a:buSzPct val="100000"/>
              <a:buFont typeface="Arial"/>
              <a:buChar char="–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1193800" marR="0" indent="-177800" algn="l" defTabSz="91440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7FA3"/>
              </a:buClr>
              <a:buSzPct val="100000"/>
              <a:buFont typeface="Arial"/>
              <a:buChar char="▪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1701800" marR="0" indent="-228600" algn="l" defTabSz="91440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7FA3"/>
              </a:buClr>
              <a:buSzPct val="100000"/>
              <a:buFont typeface="Arial"/>
              <a:buChar char="–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2108200" marR="0" indent="-177800" algn="l" defTabSz="91440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7FA3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2578100" marR="0" indent="-190500" algn="l" defTabSz="91440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7FA3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3035300" marR="0" indent="-190500" algn="l" defTabSz="91440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7FA3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3492500" marR="0" indent="-190500" algn="l" defTabSz="91440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7FA3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3949700" marR="0" indent="-190500" algn="l" defTabSz="91440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7FA3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US" sz="1400" dirty="0" smtClean="0"/>
              <a:t>Vertex A is adjacent to vertex B, </a:t>
            </a:r>
          </a:p>
          <a:p>
            <a:pPr hangingPunct="1"/>
            <a:r>
              <a:rPr lang="en-US" sz="1400" dirty="0" smtClean="0"/>
              <a:t>but B is not adjacent to A</a:t>
            </a:r>
            <a:endParaRPr lang="en-US" sz="1400" dirty="0"/>
          </a:p>
        </p:txBody>
      </p:sp>
      <p:pic>
        <p:nvPicPr>
          <p:cNvPr id="7" name="Vertex A is adjacent to vertex B, but B is not adjacent to A.&#10;&#10;Picture 2" descr="Vertex A is adjacent to vertex B, but B is not adjacent to A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48200" y="4606120"/>
            <a:ext cx="2727815" cy="74235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9645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Paths</a:t>
            </a:r>
          </a:p>
        </p:txBody>
      </p:sp>
      <p:sp>
        <p:nvSpPr>
          <p:cNvPr id="64" name="Content Placeholder 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86511" indent="-191007" defTabSz="859536">
              <a:spcBef>
                <a:spcPts val="1400"/>
              </a:spcBef>
              <a:defRPr sz="2256"/>
            </a:pPr>
            <a:r>
              <a:rPr dirty="0"/>
              <a:t>A path between two vertices in a graph is a sequence of edges</a:t>
            </a:r>
          </a:p>
          <a:p>
            <a:pPr marL="286511" indent="-191007" defTabSz="859536">
              <a:spcBef>
                <a:spcPts val="1400"/>
              </a:spcBef>
              <a:defRPr sz="2256"/>
            </a:pPr>
            <a:r>
              <a:rPr dirty="0"/>
              <a:t>A path in a directed graph must consider the direction of the edges</a:t>
            </a:r>
          </a:p>
          <a:p>
            <a:pPr marL="740155" lvl="1" indent="-214884" defTabSz="859536">
              <a:spcBef>
                <a:spcPts val="1400"/>
              </a:spcBef>
              <a:defRPr sz="2256"/>
            </a:pPr>
            <a:r>
              <a:rPr dirty="0"/>
              <a:t>Called a directed path</a:t>
            </a:r>
          </a:p>
          <a:p>
            <a:pPr marL="286511" indent="-191007" defTabSz="859536">
              <a:spcBef>
                <a:spcPts val="1400"/>
              </a:spcBef>
              <a:defRPr sz="2256"/>
            </a:pPr>
            <a:r>
              <a:rPr dirty="0"/>
              <a:t>The length of a path is the number of edges that it comprises.</a:t>
            </a:r>
          </a:p>
          <a:p>
            <a:pPr marL="286511" indent="-191007" defTabSz="859536">
              <a:spcBef>
                <a:spcPts val="1400"/>
              </a:spcBef>
              <a:defRPr sz="2256"/>
            </a:pPr>
            <a:r>
              <a:rPr dirty="0"/>
              <a:t>A cycle is a path that begins and ends at the same vertex</a:t>
            </a:r>
          </a:p>
        </p:txBody>
      </p:sp>
      <p:pic>
        <p:nvPicPr>
          <p:cNvPr id="66" name="Illustration of undirected graphs.&#10;&#10;Picture 2" descr="Illustration of undirected graphs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6372" y="4372074"/>
            <a:ext cx="1979348" cy="1679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Illustration of undirected graphs.&#10;&#10;Picture 2" descr="Illustration of undirected graphs.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07610" y="4372074"/>
            <a:ext cx="1324748" cy="1679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Illustration of undirected graphs.&#10;&#10;Picture 2" descr="Illustration of undirected graphs.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66665" y="4372074"/>
            <a:ext cx="2230515" cy="167925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4546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/>
          </a:bodyPr>
          <a:lstStyle/>
          <a:p>
            <a:r>
              <a:rPr lang="en-US" altLang="en-US" sz="4000" dirty="0">
                <a:ea typeface="MS Mincho" charset="-128"/>
              </a:rPr>
              <a:t>Weighted graph</a:t>
            </a:r>
            <a:endParaRPr lang="en-US" alt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sz="2800" dirty="0" smtClean="0">
                <a:ea typeface="MS Mincho" charset="-128"/>
              </a:rPr>
              <a:t>A </a:t>
            </a:r>
            <a:r>
              <a:rPr lang="en-US" altLang="en-US" sz="2800" dirty="0">
                <a:ea typeface="MS Mincho" charset="-128"/>
              </a:rPr>
              <a:t>graph in which each edge carries a value</a:t>
            </a:r>
            <a:r>
              <a:rPr lang="en-US" altLang="en-US" sz="2800" dirty="0"/>
              <a:t> </a:t>
            </a:r>
          </a:p>
        </p:txBody>
      </p:sp>
      <p:pic>
        <p:nvPicPr>
          <p:cNvPr id="5" name="A weighted graph with mileage references to a road map.&#10;&#10;Picture 2" descr="A weighted graph with mileage references to a road map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5394" y="2062768"/>
            <a:ext cx="4614972" cy="3372226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FIGURE 29-3 A weighted graph"/>
          <p:cNvSpPr txBox="1">
            <a:spLocks/>
          </p:cNvSpPr>
          <p:nvPr/>
        </p:nvSpPr>
        <p:spPr>
          <a:xfrm>
            <a:off x="2131598" y="5600246"/>
            <a:ext cx="4322565" cy="58100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2500"/>
          </a:bodyPr>
          <a:lstStyle>
            <a:lvl1pPr marL="292100" indent="-292100" algn="l" defTabSz="484631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2332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635000" indent="-2921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2pPr>
            <a:lvl3pPr marL="914400" indent="-2286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3pPr>
            <a:lvl4pPr marL="1143000" indent="-2286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4pPr>
            <a:lvl5pPr marL="1320800" indent="-1778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FIGURE 29-3 A weighted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10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 smtClean="0"/>
              <a:t>Graphs</a:t>
            </a:r>
            <a:endParaRPr dirty="0"/>
          </a:p>
        </p:txBody>
      </p:sp>
      <p:pic>
        <p:nvPicPr>
          <p:cNvPr id="73" name="A figure explains the Airline routes.&#10;&#10;Picture 2" descr="A figure explains the Airline routes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6430" y="2684509"/>
            <a:ext cx="6971140" cy="2922900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FIGURE 29-6 Airline routes"/>
          <p:cNvSpPr txBox="1"/>
          <p:nvPr/>
        </p:nvSpPr>
        <p:spPr>
          <a:xfrm>
            <a:off x="2003102" y="5607408"/>
            <a:ext cx="5137796" cy="5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 anchor="b">
            <a:normAutofit fontScale="92500" lnSpcReduction="10000"/>
          </a:bodyPr>
          <a:lstStyle>
            <a:lvl1pPr defTabSz="612648">
              <a:defRPr sz="2948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FIGURE 29-6 Airline routes</a:t>
            </a:r>
          </a:p>
        </p:txBody>
      </p:sp>
    </p:spTree>
    <p:extLst>
      <p:ext uri="{BB962C8B-B14F-4D97-AF65-F5344CB8AC3E}">
        <p14:creationId xmlns:p14="http://schemas.microsoft.com/office/powerpoint/2010/main" val="391859825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Graphs</a:t>
            </a:r>
          </a:p>
        </p:txBody>
      </p:sp>
      <p:sp>
        <p:nvSpPr>
          <p:cNvPr id="77" name="FIGURE 29-7 A maze and its representation as a graph"/>
          <p:cNvSpPr txBox="1">
            <a:spLocks noGrp="1"/>
          </p:cNvSpPr>
          <p:nvPr>
            <p:ph type="body" sz="quarter" idx="1"/>
          </p:nvPr>
        </p:nvSpPr>
        <p:spPr>
          <a:xfrm>
            <a:off x="457200" y="5791200"/>
            <a:ext cx="8229600" cy="334963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defTabSz="557784">
              <a:defRPr sz="2684"/>
            </a:lvl1pPr>
          </a:lstStyle>
          <a:p>
            <a:r>
              <a:rPr dirty="0"/>
              <a:t>FIGURE 29-7 A maze and its representation as a graph</a:t>
            </a:r>
          </a:p>
        </p:txBody>
      </p:sp>
      <p:pic>
        <p:nvPicPr>
          <p:cNvPr id="78" name="A figure compares a maze to a graph.&#10;&#10;Picture 2" descr="A figure compares a maze to a graph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9435" y="1600200"/>
            <a:ext cx="4064001" cy="3691440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A figure compares a maze to a graph.&#10;&#10;Picture 2" descr="A figure compares a maze to a graph.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98735" y="1676798"/>
            <a:ext cx="4064001" cy="335303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7063583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Directed Graphs</a:t>
            </a:r>
          </a:p>
        </p:txBody>
      </p:sp>
      <p:sp>
        <p:nvSpPr>
          <p:cNvPr id="82" name="FIGURE 29-8 The prerequisite structure for a selection of courses as a directed graph without cycles"/>
          <p:cNvSpPr txBox="1">
            <a:spLocks noGrp="1"/>
          </p:cNvSpPr>
          <p:nvPr>
            <p:ph type="body" sz="quarter" idx="1"/>
          </p:nvPr>
        </p:nvSpPr>
        <p:spPr>
          <a:xfrm>
            <a:off x="457200" y="5637775"/>
            <a:ext cx="8229600" cy="774241"/>
          </a:xfrm>
          <a:prstGeom prst="rect">
            <a:avLst/>
          </a:prstGeom>
        </p:spPr>
        <p:txBody>
          <a:bodyPr>
            <a:normAutofit/>
          </a:bodyPr>
          <a:lstStyle>
            <a:lvl1pPr defTabSz="429768">
              <a:defRPr sz="2068"/>
            </a:lvl1pPr>
          </a:lstStyle>
          <a:p>
            <a:r>
              <a:t>FIGURE 29-8 The prerequisite structure for a selection of courses as a directed graph without cycles</a:t>
            </a:r>
          </a:p>
        </p:txBody>
      </p:sp>
      <p:pic>
        <p:nvPicPr>
          <p:cNvPr id="83" name="A figure illustrates a directed graph to represent the courses and their prerequisites.&#10;&#10;Picture 2" descr="A figure illustrates a directed graph to represent the courses and their prerequisites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1907618"/>
            <a:ext cx="8534400" cy="37124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2360761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Graph Traversal</a:t>
            </a:r>
          </a:p>
        </p:txBody>
      </p:sp>
      <p:sp>
        <p:nvSpPr>
          <p:cNvPr id="86" name="FIGURE 29-9 The visitation order of two traversals"/>
          <p:cNvSpPr txBox="1">
            <a:spLocks noGrp="1"/>
          </p:cNvSpPr>
          <p:nvPr>
            <p:ph type="body" sz="quarter" idx="1"/>
          </p:nvPr>
        </p:nvSpPr>
        <p:spPr>
          <a:xfrm>
            <a:off x="457200" y="5410200"/>
            <a:ext cx="8229600" cy="71596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defTabSz="594359">
              <a:defRPr sz="2859"/>
            </a:lvl1pPr>
          </a:lstStyle>
          <a:p>
            <a:r>
              <a:t>FIGURE 29-9 The visitation order of two traversals</a:t>
            </a:r>
          </a:p>
        </p:txBody>
      </p:sp>
      <p:pic>
        <p:nvPicPr>
          <p:cNvPr id="87" name="A figure illustrates the visitation order of 2 traversals.&#10;&#10;Picture 2" descr="A figure illustrates the visitation order of 2 traversals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9435" y="1632589"/>
            <a:ext cx="4064001" cy="3295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A figure illustrates the visitation order of 2 traversals.&#10;&#10;Picture 2" descr="A figure illustrates the visitation order of 2 traversals.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98999" y="1632589"/>
            <a:ext cx="4064001" cy="33736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7023864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itle 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513565" cy="80781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Breadth-First Traversal</a:t>
            </a:r>
          </a:p>
        </p:txBody>
      </p:sp>
      <p:sp>
        <p:nvSpPr>
          <p:cNvPr id="91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57200" y="5804155"/>
            <a:ext cx="8229600" cy="807815"/>
          </a:xfrm>
          <a:prstGeom prst="rect">
            <a:avLst/>
          </a:prstGeom>
        </p:spPr>
        <p:txBody>
          <a:bodyPr>
            <a:normAutofit/>
          </a:bodyPr>
          <a:lstStyle>
            <a:lvl1pPr defTabSz="548640">
              <a:defRPr sz="2160"/>
            </a:lvl1pPr>
          </a:lstStyle>
          <a:p>
            <a:pPr marL="0" indent="0">
              <a:buNone/>
            </a:pPr>
            <a:r>
              <a:rPr dirty="0">
                <a:solidFill>
                  <a:schemeClr val="accent3"/>
                </a:solidFill>
              </a:rPr>
              <a:t>Algorithm  that performs a breadth-first traversal of a nonempty graph beginning at a given vertex</a:t>
            </a:r>
          </a:p>
        </p:txBody>
      </p:sp>
      <p:sp>
        <p:nvSpPr>
          <p:cNvPr id="92" name="Algorithm getBreadthFirstTraversal(originVertex)…"/>
          <p:cNvSpPr txBox="1"/>
          <p:nvPr/>
        </p:nvSpPr>
        <p:spPr>
          <a:xfrm>
            <a:off x="628073" y="713026"/>
            <a:ext cx="8606713" cy="5196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marR="1296035" defTabSz="457200">
              <a:spcBef>
                <a:spcPts val="100"/>
              </a:spcBef>
              <a:defRPr sz="15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dirty="0">
                <a:latin typeface="Times"/>
                <a:ea typeface="Times"/>
                <a:cs typeface="Times"/>
                <a:sym typeface="Times"/>
              </a:rPr>
              <a:t>Algorithm </a:t>
            </a:r>
            <a:r>
              <a:rPr b="1" i="0" dirty="0" err="1">
                <a:latin typeface="+mn-lt"/>
                <a:ea typeface="+mn-ea"/>
                <a:cs typeface="+mn-cs"/>
                <a:sym typeface="Arial"/>
              </a:rPr>
              <a:t>getBreadthFirstTraversal</a:t>
            </a:r>
            <a:r>
              <a:rPr b="1" i="0" dirty="0">
                <a:latin typeface="+mn-lt"/>
                <a:ea typeface="+mn-ea"/>
                <a:cs typeface="+mn-cs"/>
                <a:sym typeface="Arial"/>
              </a:rPr>
              <a:t>(</a:t>
            </a:r>
            <a:r>
              <a:rPr b="1" i="0" dirty="0" err="1">
                <a:latin typeface="+mn-lt"/>
                <a:ea typeface="+mn-ea"/>
                <a:cs typeface="+mn-cs"/>
                <a:sym typeface="Arial"/>
              </a:rPr>
              <a:t>originVertex</a:t>
            </a:r>
            <a:r>
              <a:rPr b="1" i="0" dirty="0">
                <a:latin typeface="+mn-lt"/>
                <a:ea typeface="+mn-ea"/>
                <a:cs typeface="+mn-cs"/>
                <a:sym typeface="Arial"/>
              </a:rPr>
              <a:t>) </a:t>
            </a:r>
          </a:p>
          <a:p>
            <a:pPr marR="1296035" defTabSz="457200">
              <a:spcBef>
                <a:spcPts val="100"/>
              </a:spcBef>
              <a:defRPr sz="15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 dirty="0" err="1">
                <a:latin typeface="+mn-lt"/>
                <a:ea typeface="+mn-ea"/>
                <a:cs typeface="+mn-cs"/>
                <a:sym typeface="Arial"/>
              </a:rPr>
              <a:t>traversalOrder</a:t>
            </a:r>
            <a:r>
              <a:rPr i="0" spc="-87" dirty="0"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i="0" dirty="0">
                <a:latin typeface="+mn-lt"/>
                <a:ea typeface="+mn-ea"/>
                <a:cs typeface="+mn-cs"/>
                <a:sym typeface="Arial"/>
              </a:rPr>
              <a:t>=</a:t>
            </a:r>
            <a:r>
              <a:rPr i="0" spc="-125" dirty="0"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dirty="0"/>
              <a:t>a</a:t>
            </a:r>
            <a:r>
              <a:rPr spc="-225" dirty="0"/>
              <a:t> </a:t>
            </a:r>
            <a:r>
              <a:rPr dirty="0"/>
              <a:t>new</a:t>
            </a:r>
            <a:r>
              <a:rPr spc="-225" dirty="0"/>
              <a:t> </a:t>
            </a:r>
            <a:r>
              <a:rPr dirty="0"/>
              <a:t>queue</a:t>
            </a:r>
            <a:r>
              <a:rPr spc="-225" dirty="0"/>
              <a:t> </a:t>
            </a:r>
            <a:r>
              <a:rPr dirty="0"/>
              <a:t>for</a:t>
            </a:r>
            <a:r>
              <a:rPr spc="-225" dirty="0"/>
              <a:t> </a:t>
            </a:r>
            <a:r>
              <a:rPr dirty="0"/>
              <a:t>the</a:t>
            </a:r>
            <a:r>
              <a:rPr spc="-225" dirty="0"/>
              <a:t> </a:t>
            </a:r>
            <a:r>
              <a:rPr dirty="0"/>
              <a:t>resulting</a:t>
            </a:r>
            <a:r>
              <a:rPr spc="-225" dirty="0"/>
              <a:t> </a:t>
            </a:r>
            <a:r>
              <a:rPr dirty="0"/>
              <a:t>traversal</a:t>
            </a:r>
            <a:r>
              <a:rPr spc="-225" dirty="0"/>
              <a:t> </a:t>
            </a:r>
            <a:r>
              <a:rPr dirty="0"/>
              <a:t>order </a:t>
            </a:r>
          </a:p>
          <a:p>
            <a:pPr marR="1296035" defTabSz="457200">
              <a:spcBef>
                <a:spcPts val="100"/>
              </a:spcBef>
              <a:defRPr sz="15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 dirty="0" err="1">
                <a:latin typeface="+mn-lt"/>
                <a:ea typeface="+mn-ea"/>
                <a:cs typeface="+mn-cs"/>
                <a:sym typeface="Arial"/>
              </a:rPr>
              <a:t>vertexQueue</a:t>
            </a:r>
            <a:r>
              <a:rPr i="0" spc="-118" dirty="0"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i="0" dirty="0">
                <a:latin typeface="+mn-lt"/>
                <a:ea typeface="+mn-ea"/>
                <a:cs typeface="+mn-cs"/>
                <a:sym typeface="Arial"/>
              </a:rPr>
              <a:t>=</a:t>
            </a:r>
            <a:r>
              <a:rPr i="0" spc="-150" dirty="0"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dirty="0"/>
              <a:t>a</a:t>
            </a:r>
            <a:r>
              <a:rPr spc="-243" dirty="0"/>
              <a:t> </a:t>
            </a:r>
            <a:r>
              <a:rPr dirty="0"/>
              <a:t>new</a:t>
            </a:r>
            <a:r>
              <a:rPr spc="-243" dirty="0"/>
              <a:t> </a:t>
            </a:r>
            <a:r>
              <a:rPr dirty="0"/>
              <a:t>queue</a:t>
            </a:r>
            <a:r>
              <a:rPr spc="-243" dirty="0"/>
              <a:t> </a:t>
            </a:r>
            <a:r>
              <a:rPr dirty="0"/>
              <a:t>to</a:t>
            </a:r>
            <a:r>
              <a:rPr spc="-243" dirty="0"/>
              <a:t> </a:t>
            </a:r>
            <a:r>
              <a:rPr dirty="0"/>
              <a:t>hold</a:t>
            </a:r>
            <a:r>
              <a:rPr spc="-243" dirty="0"/>
              <a:t> </a:t>
            </a:r>
            <a:r>
              <a:rPr dirty="0"/>
              <a:t>vertices</a:t>
            </a:r>
            <a:r>
              <a:rPr spc="-243" dirty="0"/>
              <a:t> </a:t>
            </a:r>
            <a:r>
              <a:rPr dirty="0"/>
              <a:t>as</a:t>
            </a:r>
            <a:r>
              <a:rPr spc="-243" dirty="0"/>
              <a:t> </a:t>
            </a:r>
            <a:r>
              <a:rPr dirty="0"/>
              <a:t>they</a:t>
            </a:r>
            <a:r>
              <a:rPr spc="-243" dirty="0"/>
              <a:t> </a:t>
            </a:r>
            <a:r>
              <a:rPr dirty="0"/>
              <a:t>are</a:t>
            </a:r>
            <a:r>
              <a:rPr spc="-243" dirty="0"/>
              <a:t> </a:t>
            </a:r>
            <a:r>
              <a:rPr dirty="0"/>
              <a:t>visited </a:t>
            </a:r>
          </a:p>
          <a:p>
            <a:pPr marR="1296035" defTabSz="457200">
              <a:spcBef>
                <a:spcPts val="100"/>
              </a:spcBef>
              <a:defRPr sz="15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Mark </a:t>
            </a:r>
            <a:r>
              <a:rPr i="0" dirty="0" err="1">
                <a:latin typeface="+mn-lt"/>
                <a:ea typeface="+mn-ea"/>
                <a:cs typeface="+mn-cs"/>
                <a:sym typeface="Arial"/>
              </a:rPr>
              <a:t>originVertex</a:t>
            </a:r>
            <a:r>
              <a:rPr i="0" dirty="0"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dirty="0"/>
              <a:t>as</a:t>
            </a:r>
            <a:r>
              <a:rPr spc="-150" dirty="0"/>
              <a:t> </a:t>
            </a:r>
            <a:r>
              <a:rPr dirty="0"/>
              <a:t>visited</a:t>
            </a:r>
          </a:p>
          <a:p>
            <a:pPr marR="1296035" defTabSz="457200">
              <a:spcBef>
                <a:spcPts val="100"/>
              </a:spcBef>
              <a:defRPr sz="1500"/>
            </a:pPr>
            <a:r>
              <a:rPr dirty="0" err="1"/>
              <a:t>traversalOrder.enqueue</a:t>
            </a:r>
            <a:r>
              <a:rPr dirty="0"/>
              <a:t>(</a:t>
            </a:r>
            <a:r>
              <a:rPr dirty="0" err="1"/>
              <a:t>originVertex</a:t>
            </a:r>
            <a:r>
              <a:rPr dirty="0"/>
              <a:t>) </a:t>
            </a:r>
          </a:p>
          <a:p>
            <a:pPr marR="1296035" defTabSz="457200">
              <a:spcBef>
                <a:spcPts val="100"/>
              </a:spcBef>
              <a:defRPr sz="1500"/>
            </a:pPr>
            <a:r>
              <a:rPr dirty="0" err="1"/>
              <a:t>vertexQueue.enqueue</a:t>
            </a:r>
            <a:r>
              <a:rPr dirty="0"/>
              <a:t>(</a:t>
            </a:r>
            <a:r>
              <a:rPr dirty="0" err="1"/>
              <a:t>originVertex</a:t>
            </a:r>
            <a:r>
              <a:rPr dirty="0"/>
              <a:t>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457200">
              <a:spcBef>
                <a:spcPts val="100"/>
              </a:spcBef>
              <a:defRPr sz="1500"/>
            </a:pPr>
            <a:r>
              <a:rPr b="1" dirty="0"/>
              <a:t>while </a:t>
            </a:r>
            <a:r>
              <a:rPr dirty="0"/>
              <a:t>(!</a:t>
            </a:r>
            <a:r>
              <a:rPr dirty="0" err="1"/>
              <a:t>vertexQueue.isEmpty</a:t>
            </a:r>
            <a:r>
              <a:rPr dirty="0"/>
              <a:t>())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457200">
              <a:spcBef>
                <a:spcPts val="100"/>
              </a:spcBef>
              <a:defRPr sz="1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{</a:t>
            </a:r>
          </a:p>
          <a:p>
            <a:pPr defTabSz="457200">
              <a:spcBef>
                <a:spcPts val="100"/>
              </a:spcBef>
              <a:defRPr sz="1500"/>
            </a:pPr>
            <a:r>
              <a:rPr lang="en-US" dirty="0" smtClean="0"/>
              <a:t>          			</a:t>
            </a:r>
            <a:r>
              <a:rPr dirty="0" err="1" smtClean="0"/>
              <a:t>frontVertex</a:t>
            </a:r>
            <a:r>
              <a:rPr dirty="0" smtClean="0"/>
              <a:t> </a:t>
            </a:r>
            <a:r>
              <a:rPr dirty="0"/>
              <a:t>= </a:t>
            </a:r>
            <a:r>
              <a:rPr dirty="0" err="1"/>
              <a:t>vertexQueue.dequeue</a:t>
            </a:r>
            <a:r>
              <a:rPr dirty="0"/>
              <a:t>()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2" indent="457200" defTabSz="457200">
              <a:spcBef>
                <a:spcPts val="100"/>
              </a:spcBef>
              <a:defRPr sz="15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i="0" dirty="0">
                <a:latin typeface="+mn-lt"/>
                <a:ea typeface="+mn-ea"/>
                <a:cs typeface="+mn-cs"/>
                <a:sym typeface="Arial"/>
              </a:rPr>
              <a:t>while </a:t>
            </a:r>
            <a:r>
              <a:rPr i="0" dirty="0">
                <a:latin typeface="+mn-lt"/>
                <a:ea typeface="+mn-ea"/>
                <a:cs typeface="+mn-cs"/>
                <a:sym typeface="Arial"/>
              </a:rPr>
              <a:t>(</a:t>
            </a:r>
            <a:r>
              <a:rPr i="0" dirty="0" err="1">
                <a:latin typeface="+mn-lt"/>
                <a:ea typeface="+mn-ea"/>
                <a:cs typeface="+mn-cs"/>
                <a:sym typeface="Arial"/>
              </a:rPr>
              <a:t>frontVertex</a:t>
            </a:r>
            <a:r>
              <a:rPr i="0" dirty="0"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dirty="0"/>
              <a:t>has a neighbor</a:t>
            </a:r>
            <a:r>
              <a:rPr i="0" dirty="0">
                <a:latin typeface="+mn-lt"/>
                <a:ea typeface="+mn-ea"/>
                <a:cs typeface="+mn-cs"/>
                <a:sym typeface="Arial"/>
              </a:rPr>
              <a:t>)</a:t>
            </a:r>
            <a:endParaRPr i="0" dirty="0"/>
          </a:p>
          <a:p>
            <a:pPr lvl="2" indent="457200" defTabSz="457200">
              <a:spcBef>
                <a:spcPts val="100"/>
              </a:spcBef>
              <a:defRPr sz="1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{</a:t>
            </a:r>
          </a:p>
          <a:p>
            <a:pPr lvl="4" indent="914400" defTabSz="457200">
              <a:spcBef>
                <a:spcPts val="100"/>
              </a:spcBef>
              <a:defRPr sz="15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 dirty="0" err="1">
                <a:latin typeface="+mn-lt"/>
                <a:ea typeface="+mn-ea"/>
                <a:cs typeface="+mn-cs"/>
                <a:sym typeface="Arial"/>
              </a:rPr>
              <a:t>nextNeighbor</a:t>
            </a:r>
            <a:r>
              <a:rPr i="0" dirty="0">
                <a:latin typeface="+mn-lt"/>
                <a:ea typeface="+mn-ea"/>
                <a:cs typeface="+mn-cs"/>
                <a:sym typeface="Arial"/>
              </a:rPr>
              <a:t> = </a:t>
            </a:r>
            <a:r>
              <a:rPr dirty="0"/>
              <a:t>next neighbor of </a:t>
            </a:r>
            <a:r>
              <a:rPr i="0" dirty="0" err="1">
                <a:latin typeface="+mn-lt"/>
                <a:ea typeface="+mn-ea"/>
                <a:cs typeface="+mn-cs"/>
                <a:sym typeface="Arial"/>
              </a:rPr>
              <a:t>frontVertex</a:t>
            </a:r>
            <a:endParaRPr i="0" dirty="0"/>
          </a:p>
          <a:p>
            <a:pPr lvl="4" indent="914400" defTabSz="457200">
              <a:spcBef>
                <a:spcPts val="100"/>
              </a:spcBef>
              <a:defRPr sz="1500"/>
            </a:pPr>
            <a:r>
              <a:rPr b="1" dirty="0"/>
              <a:t>if </a:t>
            </a:r>
            <a:r>
              <a:rPr dirty="0"/>
              <a:t>(</a:t>
            </a:r>
            <a:r>
              <a:rPr dirty="0" err="1"/>
              <a:t>nextNeighbor</a:t>
            </a:r>
            <a:r>
              <a:rPr dirty="0"/>
              <a:t> </a:t>
            </a:r>
            <a:r>
              <a:rPr i="1" dirty="0">
                <a:latin typeface="Times New Roman"/>
                <a:ea typeface="Times New Roman"/>
                <a:cs typeface="Times New Roman"/>
                <a:sym typeface="Times New Roman"/>
              </a:rPr>
              <a:t>is not visited</a:t>
            </a:r>
            <a:r>
              <a:rPr dirty="0"/>
              <a:t>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4" indent="914400" defTabSz="457200">
              <a:spcBef>
                <a:spcPts val="100"/>
              </a:spcBef>
              <a:defRPr sz="1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{</a:t>
            </a:r>
          </a:p>
          <a:p>
            <a:pPr marR="1089025" lvl="6" indent="1371600" defTabSz="457200">
              <a:spcBef>
                <a:spcPts val="100"/>
              </a:spcBef>
              <a:defRPr sz="1500"/>
            </a:pPr>
            <a:r>
              <a:rPr i="1" dirty="0">
                <a:latin typeface="Times New Roman"/>
                <a:ea typeface="Times New Roman"/>
                <a:cs typeface="Times New Roman"/>
                <a:sym typeface="Times New Roman"/>
              </a:rPr>
              <a:t>Mark </a:t>
            </a:r>
            <a:r>
              <a:rPr dirty="0" err="1"/>
              <a:t>nextNeighbor</a:t>
            </a:r>
            <a:r>
              <a:rPr dirty="0"/>
              <a:t> </a:t>
            </a:r>
            <a:r>
              <a:rPr i="1" dirty="0">
                <a:latin typeface="Times New Roman"/>
                <a:ea typeface="Times New Roman"/>
                <a:cs typeface="Times New Roman"/>
                <a:sym typeface="Times New Roman"/>
              </a:rPr>
              <a:t>as visited </a:t>
            </a:r>
          </a:p>
          <a:p>
            <a:pPr marR="1089025" lvl="6" indent="1371600" defTabSz="457200">
              <a:spcBef>
                <a:spcPts val="100"/>
              </a:spcBef>
              <a:defRPr sz="1500"/>
            </a:pPr>
            <a:r>
              <a:rPr dirty="0" err="1"/>
              <a:t>traversalOrder.enqueue</a:t>
            </a:r>
            <a:r>
              <a:rPr dirty="0"/>
              <a:t>(</a:t>
            </a:r>
            <a:r>
              <a:rPr dirty="0" err="1"/>
              <a:t>nextNeighbor</a:t>
            </a:r>
            <a:r>
              <a:rPr dirty="0"/>
              <a:t>) </a:t>
            </a:r>
          </a:p>
          <a:p>
            <a:pPr marR="1089025" lvl="6" indent="1371600" defTabSz="457200">
              <a:spcBef>
                <a:spcPts val="100"/>
              </a:spcBef>
              <a:defRPr sz="1500"/>
            </a:pPr>
            <a:r>
              <a:rPr dirty="0" err="1"/>
              <a:t>vertexQueue.enqueue</a:t>
            </a:r>
            <a:r>
              <a:rPr dirty="0"/>
              <a:t>(</a:t>
            </a:r>
            <a:r>
              <a:rPr dirty="0" err="1"/>
              <a:t>nextNeighbor</a:t>
            </a:r>
            <a:r>
              <a:rPr dirty="0"/>
              <a:t>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4" indent="914400" defTabSz="457200">
              <a:spcBef>
                <a:spcPts val="100"/>
              </a:spcBef>
              <a:defRPr sz="1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}</a:t>
            </a:r>
          </a:p>
          <a:p>
            <a:pPr lvl="2" indent="457200" defTabSz="457200">
              <a:spcBef>
                <a:spcPts val="100"/>
              </a:spcBef>
              <a:defRPr sz="1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}</a:t>
            </a:r>
          </a:p>
          <a:p>
            <a:pPr defTabSz="457200">
              <a:spcBef>
                <a:spcPts val="100"/>
              </a:spcBef>
              <a:defRPr sz="1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}</a:t>
            </a:r>
          </a:p>
          <a:p>
            <a:pPr defTabSz="457200">
              <a:spcBef>
                <a:spcPts val="100"/>
              </a:spcBef>
              <a:defRPr sz="1500"/>
            </a:pPr>
            <a:r>
              <a:rPr b="1" dirty="0"/>
              <a:t>return </a:t>
            </a:r>
            <a:r>
              <a:rPr dirty="0" err="1"/>
              <a:t>traversalOrder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281710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Breadth-First Traversal</a:t>
            </a:r>
          </a:p>
        </p:txBody>
      </p:sp>
      <p:sp>
        <p:nvSpPr>
          <p:cNvPr id="95" name="FIGURE 29-10 A trace of a breadth-first traversal beginning at vertex A of a directed graph"/>
          <p:cNvSpPr txBox="1">
            <a:spLocks noGrp="1"/>
          </p:cNvSpPr>
          <p:nvPr>
            <p:ph type="body" sz="quarter" idx="1"/>
          </p:nvPr>
        </p:nvSpPr>
        <p:spPr>
          <a:xfrm>
            <a:off x="311199" y="5604201"/>
            <a:ext cx="8674002" cy="807815"/>
          </a:xfrm>
          <a:prstGeom prst="rect">
            <a:avLst/>
          </a:prstGeom>
        </p:spPr>
        <p:txBody>
          <a:bodyPr>
            <a:normAutofit/>
          </a:bodyPr>
          <a:lstStyle>
            <a:lvl1pPr defTabSz="448055">
              <a:defRPr sz="2156"/>
            </a:lvl1pPr>
          </a:lstStyle>
          <a:p>
            <a:r>
              <a:t>FIGURE 29-10 A trace of a breadth-first traversal beginning at vertex A of a directed graph</a:t>
            </a:r>
          </a:p>
        </p:txBody>
      </p:sp>
      <p:pic>
        <p:nvPicPr>
          <p:cNvPr id="96" name="A figure illustrates the breadth first traversal.&#10;&#10;Picture 2" descr="A figure illustrates the breadth first traversal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1127272"/>
            <a:ext cx="8534400" cy="4157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4217724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Depth-First Traversal</a:t>
            </a:r>
          </a:p>
        </p:txBody>
      </p:sp>
      <p:sp>
        <p:nvSpPr>
          <p:cNvPr id="99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57200" y="6121174"/>
            <a:ext cx="8229600" cy="807815"/>
          </a:xfrm>
          <a:prstGeom prst="rect">
            <a:avLst/>
          </a:prstGeom>
        </p:spPr>
        <p:txBody>
          <a:bodyPr>
            <a:normAutofit/>
          </a:bodyPr>
          <a:lstStyle>
            <a:lvl1pPr defTabSz="548640">
              <a:defRPr sz="2160"/>
            </a:lvl1pPr>
          </a:lstStyle>
          <a:p>
            <a:pPr marL="0" indent="0">
              <a:buNone/>
            </a:pPr>
            <a:r>
              <a:rPr dirty="0">
                <a:solidFill>
                  <a:schemeClr val="accent3"/>
                </a:solidFill>
              </a:rPr>
              <a:t>Algorithm that  performs a depth-first traversal of a nonempty graph, beginning at a given vertex</a:t>
            </a:r>
          </a:p>
        </p:txBody>
      </p:sp>
      <p:sp>
        <p:nvSpPr>
          <p:cNvPr id="100" name="Algorithm getDepthFirstTraversal(originVertex)…"/>
          <p:cNvSpPr txBox="1"/>
          <p:nvPr/>
        </p:nvSpPr>
        <p:spPr>
          <a:xfrm>
            <a:off x="533399" y="990600"/>
            <a:ext cx="8229601" cy="4985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R="1067435" defTabSz="457200">
              <a:defRPr sz="16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dirty="0">
                <a:latin typeface="Times"/>
                <a:ea typeface="Times"/>
                <a:cs typeface="Times"/>
                <a:sym typeface="Times"/>
              </a:rPr>
              <a:t>Algorithm </a:t>
            </a:r>
            <a:r>
              <a:rPr b="1" i="0" dirty="0" err="1">
                <a:latin typeface="+mn-lt"/>
                <a:ea typeface="+mn-ea"/>
                <a:cs typeface="+mn-cs"/>
                <a:sym typeface="Arial"/>
              </a:rPr>
              <a:t>getDepthFirstTraversal</a:t>
            </a:r>
            <a:r>
              <a:rPr b="1" i="0" dirty="0">
                <a:latin typeface="+mn-lt"/>
                <a:ea typeface="+mn-ea"/>
                <a:cs typeface="+mn-cs"/>
                <a:sym typeface="Arial"/>
              </a:rPr>
              <a:t>(</a:t>
            </a:r>
            <a:r>
              <a:rPr b="1" i="0" dirty="0" err="1">
                <a:latin typeface="+mn-lt"/>
                <a:ea typeface="+mn-ea"/>
                <a:cs typeface="+mn-cs"/>
                <a:sym typeface="Arial"/>
              </a:rPr>
              <a:t>originVertex</a:t>
            </a:r>
            <a:r>
              <a:rPr b="1" i="0" dirty="0">
                <a:latin typeface="+mn-lt"/>
                <a:ea typeface="+mn-ea"/>
                <a:cs typeface="+mn-cs"/>
                <a:sym typeface="Arial"/>
              </a:rPr>
              <a:t>) </a:t>
            </a:r>
          </a:p>
          <a:p>
            <a:pPr marR="1067435" defTabSz="457200">
              <a:defRPr sz="16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 dirty="0" err="1">
                <a:latin typeface="+mn-lt"/>
                <a:ea typeface="+mn-ea"/>
                <a:cs typeface="+mn-cs"/>
                <a:sym typeface="Arial"/>
              </a:rPr>
              <a:t>traversalOrder</a:t>
            </a:r>
            <a:r>
              <a:rPr i="0" spc="-93" dirty="0"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i="0" dirty="0">
                <a:latin typeface="+mn-lt"/>
                <a:ea typeface="+mn-ea"/>
                <a:cs typeface="+mn-cs"/>
                <a:sym typeface="Arial"/>
              </a:rPr>
              <a:t>=</a:t>
            </a:r>
            <a:r>
              <a:rPr i="0" spc="-133" dirty="0"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dirty="0"/>
              <a:t>a</a:t>
            </a:r>
            <a:r>
              <a:rPr spc="-240" dirty="0"/>
              <a:t> </a:t>
            </a:r>
            <a:r>
              <a:rPr dirty="0"/>
              <a:t>new</a:t>
            </a:r>
            <a:r>
              <a:rPr spc="-240" dirty="0"/>
              <a:t> </a:t>
            </a:r>
            <a:r>
              <a:rPr dirty="0"/>
              <a:t>queue</a:t>
            </a:r>
            <a:r>
              <a:rPr spc="-240" dirty="0"/>
              <a:t> </a:t>
            </a:r>
            <a:r>
              <a:rPr dirty="0"/>
              <a:t>for</a:t>
            </a:r>
            <a:r>
              <a:rPr spc="-240" dirty="0"/>
              <a:t> </a:t>
            </a:r>
            <a:r>
              <a:rPr dirty="0"/>
              <a:t>the</a:t>
            </a:r>
            <a:r>
              <a:rPr spc="-240" dirty="0"/>
              <a:t> </a:t>
            </a:r>
            <a:r>
              <a:rPr dirty="0"/>
              <a:t>resulting</a:t>
            </a:r>
            <a:r>
              <a:rPr spc="-240" dirty="0"/>
              <a:t> </a:t>
            </a:r>
            <a:r>
              <a:rPr dirty="0"/>
              <a:t>traversal</a:t>
            </a:r>
            <a:r>
              <a:rPr spc="-240" dirty="0"/>
              <a:t> </a:t>
            </a:r>
            <a:r>
              <a:rPr dirty="0"/>
              <a:t>order </a:t>
            </a:r>
          </a:p>
          <a:p>
            <a:pPr marR="1067435" defTabSz="457200">
              <a:defRPr sz="16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 dirty="0" err="1">
                <a:latin typeface="+mn-lt"/>
                <a:ea typeface="+mn-ea"/>
                <a:cs typeface="+mn-cs"/>
                <a:sym typeface="Arial"/>
              </a:rPr>
              <a:t>vertexStack</a:t>
            </a:r>
            <a:r>
              <a:rPr i="0" dirty="0">
                <a:latin typeface="+mn-lt"/>
                <a:ea typeface="+mn-ea"/>
                <a:cs typeface="+mn-cs"/>
                <a:sym typeface="Arial"/>
              </a:rPr>
              <a:t> =</a:t>
            </a:r>
            <a:r>
              <a:rPr i="0" spc="-53" dirty="0"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dirty="0"/>
              <a:t>a</a:t>
            </a:r>
            <a:r>
              <a:rPr spc="-193" dirty="0"/>
              <a:t> </a:t>
            </a:r>
            <a:r>
              <a:rPr dirty="0"/>
              <a:t>new</a:t>
            </a:r>
            <a:r>
              <a:rPr spc="-193" dirty="0"/>
              <a:t> </a:t>
            </a:r>
            <a:r>
              <a:rPr dirty="0"/>
              <a:t>stack</a:t>
            </a:r>
            <a:r>
              <a:rPr spc="-193" dirty="0"/>
              <a:t> </a:t>
            </a:r>
            <a:r>
              <a:rPr dirty="0"/>
              <a:t>to</a:t>
            </a:r>
            <a:r>
              <a:rPr spc="-193" dirty="0"/>
              <a:t> </a:t>
            </a:r>
            <a:r>
              <a:rPr dirty="0"/>
              <a:t>hold</a:t>
            </a:r>
            <a:r>
              <a:rPr spc="-193" dirty="0"/>
              <a:t> </a:t>
            </a:r>
            <a:r>
              <a:rPr dirty="0"/>
              <a:t>vertices</a:t>
            </a:r>
            <a:r>
              <a:rPr spc="-193" dirty="0"/>
              <a:t> </a:t>
            </a:r>
            <a:r>
              <a:rPr dirty="0"/>
              <a:t>as</a:t>
            </a:r>
            <a:r>
              <a:rPr spc="-193" dirty="0"/>
              <a:t> </a:t>
            </a:r>
            <a:r>
              <a:rPr dirty="0"/>
              <a:t>they</a:t>
            </a:r>
            <a:r>
              <a:rPr spc="-193" dirty="0"/>
              <a:t> </a:t>
            </a:r>
            <a:r>
              <a:rPr dirty="0"/>
              <a:t>are</a:t>
            </a:r>
            <a:r>
              <a:rPr spc="-193" dirty="0"/>
              <a:t> </a:t>
            </a:r>
            <a:r>
              <a:rPr dirty="0"/>
              <a:t>visited</a:t>
            </a:r>
          </a:p>
          <a:p>
            <a:pPr marR="1067435" defTabSz="457200">
              <a:defRPr sz="1600"/>
            </a:pPr>
            <a:r>
              <a:rPr i="1" dirty="0">
                <a:latin typeface="Times New Roman"/>
                <a:ea typeface="Times New Roman"/>
                <a:cs typeface="Times New Roman"/>
                <a:sym typeface="Times New Roman"/>
              </a:rPr>
              <a:t>Mark </a:t>
            </a:r>
            <a:r>
              <a:rPr dirty="0" err="1"/>
              <a:t>originVertex</a:t>
            </a:r>
            <a:r>
              <a:rPr dirty="0"/>
              <a:t> </a:t>
            </a:r>
            <a:r>
              <a:rPr i="1" dirty="0">
                <a:latin typeface="Times New Roman"/>
                <a:ea typeface="Times New Roman"/>
                <a:cs typeface="Times New Roman"/>
                <a:sym typeface="Times New Roman"/>
              </a:rPr>
              <a:t>as visited </a:t>
            </a:r>
          </a:p>
          <a:p>
            <a:pPr marR="1067435" defTabSz="457200">
              <a:defRPr sz="1600"/>
            </a:pPr>
            <a:r>
              <a:rPr dirty="0" err="1"/>
              <a:t>traversalOrder.enqueue</a:t>
            </a:r>
            <a:r>
              <a:rPr dirty="0"/>
              <a:t>(</a:t>
            </a:r>
            <a:r>
              <a:rPr dirty="0" err="1"/>
              <a:t>originVertex</a:t>
            </a:r>
            <a:r>
              <a:rPr dirty="0"/>
              <a:t>) </a:t>
            </a:r>
          </a:p>
          <a:p>
            <a:pPr marR="1067435" defTabSz="457200">
              <a:defRPr sz="1600"/>
            </a:pPr>
            <a:r>
              <a:rPr dirty="0" err="1"/>
              <a:t>vertexStack.push</a:t>
            </a:r>
            <a:r>
              <a:rPr dirty="0"/>
              <a:t>(</a:t>
            </a:r>
            <a:r>
              <a:rPr dirty="0" err="1"/>
              <a:t>originVertex</a:t>
            </a:r>
            <a:r>
              <a:rPr dirty="0"/>
              <a:t>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457200">
              <a:defRPr sz="1600"/>
            </a:pPr>
            <a:r>
              <a:rPr b="1" dirty="0"/>
              <a:t>while  </a:t>
            </a:r>
            <a:r>
              <a:rPr dirty="0"/>
              <a:t>(!</a:t>
            </a:r>
            <a:r>
              <a:rPr dirty="0" err="1"/>
              <a:t>vertexStack.isEmpty</a:t>
            </a:r>
            <a:r>
              <a:rPr dirty="0"/>
              <a:t>())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457200"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{</a:t>
            </a:r>
          </a:p>
          <a:p>
            <a:pPr lvl="2" indent="457200" defTabSz="457200">
              <a:defRPr sz="1600"/>
            </a:pPr>
            <a:r>
              <a:rPr dirty="0" err="1"/>
              <a:t>topVertex</a:t>
            </a:r>
            <a:r>
              <a:rPr dirty="0"/>
              <a:t> = </a:t>
            </a:r>
            <a:r>
              <a:rPr dirty="0" err="1"/>
              <a:t>vertexStack.peek</a:t>
            </a:r>
            <a:r>
              <a:rPr dirty="0"/>
              <a:t>()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2" indent="457200" defTabSz="457200">
              <a:defRPr sz="16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i="0" dirty="0">
                <a:latin typeface="+mn-lt"/>
                <a:ea typeface="+mn-ea"/>
                <a:cs typeface="+mn-cs"/>
                <a:sym typeface="Arial"/>
              </a:rPr>
              <a:t>if </a:t>
            </a:r>
            <a:r>
              <a:rPr i="0" dirty="0">
                <a:latin typeface="+mn-lt"/>
                <a:ea typeface="+mn-ea"/>
                <a:cs typeface="+mn-cs"/>
                <a:sym typeface="Arial"/>
              </a:rPr>
              <a:t>(</a:t>
            </a:r>
            <a:r>
              <a:rPr i="0" dirty="0" err="1">
                <a:latin typeface="+mn-lt"/>
                <a:ea typeface="+mn-ea"/>
                <a:cs typeface="+mn-cs"/>
                <a:sym typeface="Arial"/>
              </a:rPr>
              <a:t>topVertex</a:t>
            </a:r>
            <a:r>
              <a:rPr i="0" dirty="0"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dirty="0"/>
              <a:t>has an unvisited neighbor</a:t>
            </a:r>
            <a:r>
              <a:rPr i="0" dirty="0">
                <a:latin typeface="+mn-lt"/>
                <a:ea typeface="+mn-ea"/>
                <a:cs typeface="+mn-cs"/>
                <a:sym typeface="Arial"/>
              </a:rPr>
              <a:t>)</a:t>
            </a:r>
            <a:endParaRPr i="0" dirty="0"/>
          </a:p>
          <a:p>
            <a:pPr lvl="2" indent="457200" defTabSz="457200"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{</a:t>
            </a:r>
          </a:p>
          <a:p>
            <a:pPr marR="1089025" lvl="4" indent="914400" defTabSz="457200">
              <a:tabLst>
                <a:tab pos="7834313" algn="l"/>
              </a:tabLst>
              <a:defRPr sz="1600"/>
            </a:pPr>
            <a:r>
              <a:rPr sz="1400" dirty="0" err="1"/>
              <a:t>nextNeighbor</a:t>
            </a:r>
            <a:r>
              <a:rPr sz="1400" dirty="0"/>
              <a:t> = </a:t>
            </a:r>
            <a:r>
              <a:rPr sz="1400" i="1" dirty="0">
                <a:latin typeface="Times New Roman"/>
                <a:ea typeface="Times New Roman"/>
                <a:cs typeface="Times New Roman"/>
                <a:sym typeface="Times New Roman"/>
              </a:rPr>
              <a:t>next unvisited neighbor </a:t>
            </a:r>
            <a:r>
              <a:rPr sz="1400" i="1" dirty="0" smtClean="0">
                <a:latin typeface="Times New Roman"/>
                <a:ea typeface="Times New Roman"/>
                <a:cs typeface="Times New Roman"/>
                <a:sym typeface="Times New Roman"/>
              </a:rPr>
              <a:t>of</a:t>
            </a:r>
            <a:r>
              <a:rPr lang="en-US" sz="1400" i="1" dirty="0" smtClean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400" dirty="0" err="1" smtClean="0"/>
              <a:t>topVertex</a:t>
            </a:r>
            <a:r>
              <a:rPr sz="1400" dirty="0" smtClean="0"/>
              <a:t> </a:t>
            </a:r>
            <a:endParaRPr sz="1400" dirty="0"/>
          </a:p>
          <a:p>
            <a:pPr marR="1089025" lvl="4" indent="914400" defTabSz="457200">
              <a:defRPr sz="1600"/>
            </a:pPr>
            <a:r>
              <a:rPr i="1" dirty="0">
                <a:latin typeface="Times New Roman"/>
                <a:ea typeface="Times New Roman"/>
                <a:cs typeface="Times New Roman"/>
                <a:sym typeface="Times New Roman"/>
              </a:rPr>
              <a:t>Mark </a:t>
            </a:r>
            <a:r>
              <a:rPr dirty="0" err="1"/>
              <a:t>nextNeighbor</a:t>
            </a:r>
            <a:r>
              <a:rPr dirty="0"/>
              <a:t> </a:t>
            </a:r>
            <a:r>
              <a:rPr i="1" dirty="0">
                <a:latin typeface="Times New Roman"/>
                <a:ea typeface="Times New Roman"/>
                <a:cs typeface="Times New Roman"/>
                <a:sym typeface="Times New Roman"/>
              </a:rPr>
              <a:t>as visited </a:t>
            </a:r>
          </a:p>
          <a:p>
            <a:pPr marR="1089025" lvl="4" indent="914400" defTabSz="457200">
              <a:defRPr sz="1600"/>
            </a:pPr>
            <a:r>
              <a:rPr dirty="0" err="1"/>
              <a:t>traversalOrder.enqueue</a:t>
            </a:r>
            <a:r>
              <a:rPr dirty="0"/>
              <a:t>(</a:t>
            </a:r>
            <a:r>
              <a:rPr dirty="0" err="1"/>
              <a:t>nextNeighbor</a:t>
            </a:r>
            <a:r>
              <a:rPr dirty="0"/>
              <a:t>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4" indent="914400" defTabSz="457200">
              <a:defRPr sz="1600"/>
            </a:pPr>
            <a:r>
              <a:rPr dirty="0" err="1"/>
              <a:t>vertexStack.push</a:t>
            </a:r>
            <a:r>
              <a:rPr dirty="0"/>
              <a:t>(</a:t>
            </a:r>
            <a:r>
              <a:rPr dirty="0" err="1"/>
              <a:t>nextNeighbor</a:t>
            </a:r>
            <a:r>
              <a:rPr dirty="0"/>
              <a:t>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2" indent="457200" defTabSz="457200"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}</a:t>
            </a:r>
          </a:p>
          <a:p>
            <a:pPr lvl="2" indent="457200" defTabSz="457200">
              <a:defRPr sz="16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i="0" dirty="0">
                <a:latin typeface="+mn-lt"/>
                <a:ea typeface="+mn-ea"/>
                <a:cs typeface="+mn-cs"/>
                <a:sym typeface="Arial"/>
              </a:rPr>
              <a:t>else </a:t>
            </a:r>
            <a:r>
              <a:rPr i="0" dirty="0">
                <a:latin typeface="+mn-lt"/>
                <a:ea typeface="+mn-ea"/>
                <a:cs typeface="+mn-cs"/>
                <a:sym typeface="Arial"/>
              </a:rPr>
              <a:t>// </a:t>
            </a:r>
            <a:r>
              <a:rPr dirty="0"/>
              <a:t>All neighbors are visited</a:t>
            </a:r>
          </a:p>
          <a:p>
            <a:pPr lvl="4" indent="914400" defTabSz="457200">
              <a:defRPr sz="1600"/>
            </a:pPr>
            <a:r>
              <a:rPr dirty="0" err="1"/>
              <a:t>vertexStack.pop</a:t>
            </a:r>
            <a:r>
              <a:rPr dirty="0"/>
              <a:t>()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457200"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}</a:t>
            </a:r>
          </a:p>
          <a:p>
            <a:pPr defTabSz="457200">
              <a:defRPr sz="1600"/>
            </a:pPr>
            <a:r>
              <a:rPr b="1" dirty="0"/>
              <a:t>return </a:t>
            </a:r>
            <a:r>
              <a:rPr dirty="0" err="1"/>
              <a:t>traversalOrder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910243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Graphs</a:t>
            </a:r>
          </a:p>
        </p:txBody>
      </p:sp>
      <p:sp>
        <p:nvSpPr>
          <p:cNvPr id="50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86511" indent="-191007" defTabSz="859536">
              <a:spcBef>
                <a:spcPts val="1400"/>
              </a:spcBef>
              <a:defRPr sz="2256"/>
            </a:pPr>
            <a:r>
              <a:rPr dirty="0"/>
              <a:t>A road map is a graph</a:t>
            </a:r>
          </a:p>
          <a:p>
            <a:pPr marL="286511" indent="-191007" defTabSz="859536">
              <a:spcBef>
                <a:spcPts val="1400"/>
              </a:spcBef>
              <a:defRPr sz="2256"/>
            </a:pPr>
            <a:r>
              <a:rPr dirty="0"/>
              <a:t>Definition of a graph:</a:t>
            </a:r>
          </a:p>
          <a:p>
            <a:pPr marL="740155" lvl="1" indent="-214884" defTabSz="859536">
              <a:spcBef>
                <a:spcPts val="1400"/>
              </a:spcBef>
              <a:defRPr sz="2256"/>
            </a:pPr>
            <a:r>
              <a:rPr dirty="0"/>
              <a:t>A collection of distinct </a:t>
            </a:r>
            <a:r>
              <a:rPr lang="en-US" dirty="0" smtClean="0"/>
              <a:t>nodes (</a:t>
            </a:r>
            <a:r>
              <a:rPr dirty="0" smtClean="0"/>
              <a:t>vertices</a:t>
            </a:r>
            <a:r>
              <a:rPr lang="en-US" dirty="0" smtClean="0"/>
              <a:t>) </a:t>
            </a:r>
          </a:p>
          <a:p>
            <a:pPr marL="525271" lvl="1" indent="0" defTabSz="859536">
              <a:spcBef>
                <a:spcPts val="1400"/>
              </a:spcBef>
              <a:buNone/>
              <a:defRPr sz="2256"/>
            </a:pPr>
            <a:r>
              <a:rPr lang="en-US" dirty="0" smtClean="0"/>
              <a:t>and </a:t>
            </a:r>
            <a:r>
              <a:rPr dirty="0" smtClean="0"/>
              <a:t>distinct </a:t>
            </a:r>
            <a:r>
              <a:rPr dirty="0"/>
              <a:t>edges</a:t>
            </a:r>
          </a:p>
          <a:p>
            <a:pPr marL="286511" indent="-191007" defTabSz="859536">
              <a:spcBef>
                <a:spcPts val="1400"/>
              </a:spcBef>
              <a:defRPr sz="2256"/>
            </a:pPr>
            <a:r>
              <a:rPr dirty="0"/>
              <a:t>In the map of Figure 29-1</a:t>
            </a:r>
          </a:p>
          <a:p>
            <a:pPr marL="740155" lvl="1" indent="-214884" defTabSz="859536">
              <a:spcBef>
                <a:spcPts val="1400"/>
              </a:spcBef>
              <a:defRPr sz="2256"/>
            </a:pPr>
            <a:r>
              <a:rPr dirty="0"/>
              <a:t>The circles are vertices or nodes</a:t>
            </a:r>
          </a:p>
          <a:p>
            <a:pPr marL="740155" lvl="1" indent="-214884" defTabSz="859536">
              <a:spcBef>
                <a:spcPts val="1400"/>
              </a:spcBef>
              <a:defRPr sz="2256"/>
            </a:pPr>
            <a:r>
              <a:rPr dirty="0"/>
              <a:t>The lines are called edges</a:t>
            </a:r>
          </a:p>
          <a:p>
            <a:pPr marL="286511" indent="-191007" defTabSz="859536">
              <a:spcBef>
                <a:spcPts val="1400"/>
              </a:spcBef>
              <a:defRPr sz="2256"/>
            </a:pPr>
            <a:r>
              <a:rPr dirty="0"/>
              <a:t>A subgraph is a portion of a graph that is itself a graph</a:t>
            </a:r>
          </a:p>
        </p:txBody>
      </p:sp>
      <p:pic>
        <p:nvPicPr>
          <p:cNvPr id="51" name="Diagram Portion of a road map.&#10;&#10;Picture 1" descr="Diagram Portion of a road map.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0332" y="1304873"/>
            <a:ext cx="3048001" cy="2227217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FIGURE 29-1 A portion of a road map"/>
          <p:cNvSpPr txBox="1"/>
          <p:nvPr/>
        </p:nvSpPr>
        <p:spPr>
          <a:xfrm>
            <a:off x="6303978" y="3430987"/>
            <a:ext cx="2371330" cy="926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 anchor="b">
            <a:normAutofit/>
          </a:bodyPr>
          <a:lstStyle>
            <a:lvl1pPr defTabSz="374904">
              <a:defRPr sz="1803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 smtClean="0"/>
              <a:t>FIGURE 29-1 A portion </a:t>
            </a:r>
            <a:r>
              <a:rPr dirty="0"/>
              <a:t>of a road map</a:t>
            </a:r>
          </a:p>
        </p:txBody>
      </p:sp>
    </p:spTree>
    <p:extLst>
      <p:ext uri="{BB962C8B-B14F-4D97-AF65-F5344CB8AC3E}">
        <p14:creationId xmlns:p14="http://schemas.microsoft.com/office/powerpoint/2010/main" val="3485202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Depth-First Traversal</a:t>
            </a:r>
          </a:p>
        </p:txBody>
      </p:sp>
      <p:sp>
        <p:nvSpPr>
          <p:cNvPr id="103" name="FIGURE 29-11 A trace of a depth-first traversal beginning at vertex A of a directed graph"/>
          <p:cNvSpPr txBox="1">
            <a:spLocks noGrp="1"/>
          </p:cNvSpPr>
          <p:nvPr>
            <p:ph type="body" sz="quarter" idx="1"/>
          </p:nvPr>
        </p:nvSpPr>
        <p:spPr>
          <a:xfrm>
            <a:off x="457200" y="5939386"/>
            <a:ext cx="8229600" cy="807815"/>
          </a:xfrm>
          <a:prstGeom prst="rect">
            <a:avLst/>
          </a:prstGeom>
        </p:spPr>
        <p:txBody>
          <a:bodyPr>
            <a:normAutofit/>
          </a:bodyPr>
          <a:lstStyle>
            <a:lvl1pPr defTabSz="448055">
              <a:defRPr sz="2156"/>
            </a:lvl1pPr>
          </a:lstStyle>
          <a:p>
            <a:r>
              <a:rPr dirty="0"/>
              <a:t>FIGURE 29-11 A trace of a depth-first traversal beginning at vertex A of a directed graph</a:t>
            </a:r>
          </a:p>
        </p:txBody>
      </p:sp>
      <p:pic>
        <p:nvPicPr>
          <p:cNvPr id="104" name="A figure traces the algorithm for a directed graph.&#10;&#10;Picture 2" descr="A figure traces the algorithm for a directed graph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4971" y="1077406"/>
            <a:ext cx="6834058" cy="474478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4907287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Topological Order</a:t>
            </a:r>
          </a:p>
        </p:txBody>
      </p:sp>
      <p:sp>
        <p:nvSpPr>
          <p:cNvPr id="12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57200" y="5491794"/>
            <a:ext cx="8229600" cy="634369"/>
          </a:xfrm>
          <a:prstGeom prst="rect">
            <a:avLst/>
          </a:prstGeom>
        </p:spPr>
        <p:txBody>
          <a:bodyPr>
            <a:normAutofit/>
          </a:bodyPr>
          <a:lstStyle>
            <a:lvl1pPr defTabSz="749808">
              <a:defRPr sz="2952"/>
            </a:lvl1pPr>
          </a:lstStyle>
          <a:p>
            <a:pPr marL="0" indent="0">
              <a:buNone/>
            </a:pPr>
            <a:r>
              <a:rPr dirty="0">
                <a:solidFill>
                  <a:schemeClr val="accent3"/>
                </a:solidFill>
              </a:rPr>
              <a:t>An algorithm that describes a topological sort</a:t>
            </a:r>
          </a:p>
        </p:txBody>
      </p:sp>
      <p:sp>
        <p:nvSpPr>
          <p:cNvPr id="121" name="Algorithm getTopologicalOrder()…"/>
          <p:cNvSpPr txBox="1"/>
          <p:nvPr/>
        </p:nvSpPr>
        <p:spPr>
          <a:xfrm>
            <a:off x="484909" y="1447800"/>
            <a:ext cx="7321896" cy="3485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spcBef>
                <a:spcPts val="600"/>
              </a:spcBef>
              <a:defRPr sz="1800" b="1"/>
            </a:pPr>
            <a:r>
              <a:rPr i="1" dirty="0">
                <a:latin typeface="Times"/>
                <a:ea typeface="Times"/>
                <a:cs typeface="Times"/>
                <a:sym typeface="Times"/>
              </a:rPr>
              <a:t>Algorithm </a:t>
            </a:r>
            <a:r>
              <a:rPr dirty="0" err="1"/>
              <a:t>getTopologicalOrder</a:t>
            </a:r>
            <a:r>
              <a:rPr dirty="0"/>
              <a:t>()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457200">
              <a:spcBef>
                <a:spcPts val="600"/>
              </a:spcBef>
              <a:defRPr sz="18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 dirty="0" err="1">
                <a:latin typeface="+mn-lt"/>
                <a:ea typeface="+mn-ea"/>
                <a:cs typeface="+mn-cs"/>
                <a:sym typeface="Arial"/>
              </a:rPr>
              <a:t>vertexStack</a:t>
            </a:r>
            <a:r>
              <a:rPr i="0" dirty="0">
                <a:latin typeface="+mn-lt"/>
                <a:ea typeface="+mn-ea"/>
                <a:cs typeface="+mn-cs"/>
                <a:sym typeface="Arial"/>
              </a:rPr>
              <a:t> = </a:t>
            </a:r>
            <a:r>
              <a:rPr dirty="0"/>
              <a:t>a new stack to hold vertices as they are visited</a:t>
            </a:r>
          </a:p>
          <a:p>
            <a:pPr defTabSz="457200">
              <a:spcBef>
                <a:spcPts val="600"/>
              </a:spcBef>
              <a:defRPr sz="18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 dirty="0" err="1">
                <a:latin typeface="+mn-lt"/>
                <a:ea typeface="+mn-ea"/>
                <a:cs typeface="+mn-cs"/>
                <a:sym typeface="Arial"/>
              </a:rPr>
              <a:t>numberOfVertices</a:t>
            </a:r>
            <a:r>
              <a:rPr i="0" dirty="0">
                <a:latin typeface="+mn-lt"/>
                <a:ea typeface="+mn-ea"/>
                <a:cs typeface="+mn-cs"/>
                <a:sym typeface="Arial"/>
              </a:rPr>
              <a:t> = </a:t>
            </a:r>
            <a:r>
              <a:rPr dirty="0"/>
              <a:t>number of vertices in the graph</a:t>
            </a:r>
          </a:p>
          <a:p>
            <a:pPr defTabSz="457200">
              <a:spcBef>
                <a:spcPts val="600"/>
              </a:spcBef>
              <a:defRPr sz="1800"/>
            </a:pPr>
            <a:r>
              <a:rPr b="1" dirty="0"/>
              <a:t>for </a:t>
            </a:r>
            <a:r>
              <a:rPr dirty="0"/>
              <a:t>(counter = 1 </a:t>
            </a:r>
            <a:r>
              <a:rPr i="1" dirty="0">
                <a:latin typeface="Times New Roman"/>
                <a:ea typeface="Times New Roman"/>
                <a:cs typeface="Times New Roman"/>
                <a:sym typeface="Times New Roman"/>
              </a:rPr>
              <a:t>to </a:t>
            </a:r>
            <a:r>
              <a:rPr dirty="0" err="1"/>
              <a:t>numberOfVertices</a:t>
            </a:r>
            <a:r>
              <a:rPr dirty="0"/>
              <a:t>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457200">
              <a:spcBef>
                <a:spcPts val="600"/>
              </a:spcBef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{</a:t>
            </a:r>
          </a:p>
          <a:p>
            <a:pPr marR="513080" lvl="2" indent="457200" defTabSz="457200">
              <a:spcBef>
                <a:spcPts val="600"/>
              </a:spcBef>
              <a:defRPr sz="18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 dirty="0" err="1">
                <a:latin typeface="+mn-lt"/>
                <a:ea typeface="+mn-ea"/>
                <a:cs typeface="+mn-cs"/>
                <a:sym typeface="Arial"/>
              </a:rPr>
              <a:t>nextVertex</a:t>
            </a:r>
            <a:r>
              <a:rPr i="0" dirty="0">
                <a:latin typeface="+mn-lt"/>
                <a:ea typeface="+mn-ea"/>
                <a:cs typeface="+mn-cs"/>
                <a:sym typeface="Arial"/>
              </a:rPr>
              <a:t> = </a:t>
            </a:r>
            <a:r>
              <a:rPr dirty="0"/>
              <a:t>an unvisited vertex whose neighbors, if any, are all visited </a:t>
            </a:r>
          </a:p>
          <a:p>
            <a:pPr marR="513080" lvl="2" indent="457200" defTabSz="457200">
              <a:spcBef>
                <a:spcPts val="600"/>
              </a:spcBef>
              <a:defRPr sz="18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Mark </a:t>
            </a:r>
            <a:r>
              <a:rPr i="0" dirty="0" err="1">
                <a:latin typeface="+mn-lt"/>
                <a:ea typeface="+mn-ea"/>
                <a:cs typeface="+mn-cs"/>
                <a:sym typeface="Arial"/>
              </a:rPr>
              <a:t>nextVertex</a:t>
            </a:r>
            <a:r>
              <a:rPr i="0" dirty="0"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dirty="0"/>
              <a:t>as visited</a:t>
            </a:r>
          </a:p>
          <a:p>
            <a:pPr lvl="2" indent="457200" defTabSz="457200">
              <a:spcBef>
                <a:spcPts val="600"/>
              </a:spcBef>
              <a:defRPr sz="1800"/>
            </a:pPr>
            <a:r>
              <a:rPr dirty="0" err="1"/>
              <a:t>vertexStack.push</a:t>
            </a:r>
            <a:r>
              <a:rPr dirty="0"/>
              <a:t>(</a:t>
            </a:r>
            <a:r>
              <a:rPr dirty="0" err="1"/>
              <a:t>nextVertex</a:t>
            </a:r>
            <a:r>
              <a:rPr dirty="0"/>
              <a:t>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457200">
              <a:spcBef>
                <a:spcPts val="600"/>
              </a:spcBef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}</a:t>
            </a:r>
          </a:p>
          <a:p>
            <a:pPr defTabSz="457200">
              <a:spcBef>
                <a:spcPts val="600"/>
              </a:spcBef>
              <a:defRPr sz="1800"/>
            </a:pPr>
            <a:r>
              <a:rPr b="1" dirty="0"/>
              <a:t>return </a:t>
            </a:r>
            <a:r>
              <a:rPr dirty="0" err="1"/>
              <a:t>vertexStack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542781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1"/>
          <p:cNvSpPr txBox="1">
            <a:spLocks noGrp="1"/>
          </p:cNvSpPr>
          <p:nvPr>
            <p:ph type="title"/>
          </p:nvPr>
        </p:nvSpPr>
        <p:spPr>
          <a:xfrm>
            <a:off x="249434" y="-1"/>
            <a:ext cx="6387671" cy="966698"/>
          </a:xfrm>
          <a:prstGeom prst="rect">
            <a:avLst/>
          </a:prstGeom>
        </p:spPr>
        <p:txBody>
          <a:bodyPr/>
          <a:lstStyle>
            <a:lvl1pPr defTabSz="768095">
              <a:defRPr sz="3696"/>
            </a:lvl1pPr>
          </a:lstStyle>
          <a:p>
            <a:r>
              <a:rPr dirty="0"/>
              <a:t>Topological Ordering (Part 1)</a:t>
            </a:r>
          </a:p>
        </p:txBody>
      </p:sp>
      <p:sp>
        <p:nvSpPr>
          <p:cNvPr id="124" name="FIGURE 29-14 Finding a topological order for the graph in Figure 29-8"/>
          <p:cNvSpPr txBox="1">
            <a:spLocks noGrp="1"/>
          </p:cNvSpPr>
          <p:nvPr>
            <p:ph type="body" sz="quarter" idx="1"/>
          </p:nvPr>
        </p:nvSpPr>
        <p:spPr>
          <a:xfrm>
            <a:off x="457200" y="5910047"/>
            <a:ext cx="8229600" cy="216116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defTabSz="429768">
              <a:defRPr sz="2068"/>
            </a:lvl1pPr>
          </a:lstStyle>
          <a:p>
            <a:r>
              <a:rPr dirty="0"/>
              <a:t>FIGURE 29-14 Finding a topological order for the graph in Figure 29-8</a:t>
            </a:r>
          </a:p>
        </p:txBody>
      </p:sp>
      <p:pic>
        <p:nvPicPr>
          <p:cNvPr id="125" name="A figure traces the algorithm for a graph.&#10;&#10;Picture 2" descr="A figure traces the algorithm for a graph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9435" y="1387188"/>
            <a:ext cx="4064001" cy="17678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A figure traces the algorithm for a graph.&#10;&#10;Picture 2" descr="A figure traces the algorithm for a graph.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05105" y="1537000"/>
            <a:ext cx="4064000" cy="1901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A figure traces the algorithm for a graph.&#10;&#10;Picture 2" descr="A figure traces the algorithm for a graph.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7200" y="3802693"/>
            <a:ext cx="4064001" cy="1770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A figure traces the algorithm for a graph.&#10;&#10;Picture 2" descr="A figure traces the algorithm for a graph.Picture 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963417" y="3843275"/>
            <a:ext cx="4064001" cy="1776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A figure illustrates a directed graph to represent the courses and their prerequisites.&#10;&#10;Picture 2" descr="A figure illustrates a directed graph to represent the courses and their prerequisites.Picture 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540708" y="194401"/>
            <a:ext cx="2222292" cy="966698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Figure 29-8"/>
          <p:cNvSpPr txBox="1"/>
          <p:nvPr/>
        </p:nvSpPr>
        <p:spPr>
          <a:xfrm>
            <a:off x="7672779" y="1026599"/>
            <a:ext cx="1354639" cy="360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9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/>
              <a:t>Figure 29-8</a:t>
            </a:r>
          </a:p>
        </p:txBody>
      </p:sp>
    </p:spTree>
    <p:extLst>
      <p:ext uri="{BB962C8B-B14F-4D97-AF65-F5344CB8AC3E}">
        <p14:creationId xmlns:p14="http://schemas.microsoft.com/office/powerpoint/2010/main" val="164336625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 1"/>
          <p:cNvSpPr txBox="1">
            <a:spLocks noGrp="1"/>
          </p:cNvSpPr>
          <p:nvPr>
            <p:ph type="title"/>
          </p:nvPr>
        </p:nvSpPr>
        <p:spPr>
          <a:xfrm>
            <a:off x="249435" y="-1"/>
            <a:ext cx="6173242" cy="966698"/>
          </a:xfrm>
          <a:prstGeom prst="rect">
            <a:avLst/>
          </a:prstGeom>
        </p:spPr>
        <p:txBody>
          <a:bodyPr>
            <a:normAutofit/>
          </a:bodyPr>
          <a:lstStyle>
            <a:lvl1pPr defTabSz="768095">
              <a:defRPr sz="3696"/>
            </a:lvl1pPr>
          </a:lstStyle>
          <a:p>
            <a:r>
              <a:t>Topological Ordering (Part 2)</a:t>
            </a:r>
          </a:p>
        </p:txBody>
      </p:sp>
      <p:sp>
        <p:nvSpPr>
          <p:cNvPr id="133" name="FIGURE 29-14 Finding a topological order for the graph in Figure 29-8"/>
          <p:cNvSpPr txBox="1">
            <a:spLocks noGrp="1"/>
          </p:cNvSpPr>
          <p:nvPr>
            <p:ph type="body" sz="quarter" idx="1"/>
          </p:nvPr>
        </p:nvSpPr>
        <p:spPr>
          <a:xfrm>
            <a:off x="457200" y="5813688"/>
            <a:ext cx="8229600" cy="312475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defTabSz="429768">
              <a:defRPr sz="2068"/>
            </a:lvl1pPr>
          </a:lstStyle>
          <a:p>
            <a:r>
              <a:rPr dirty="0"/>
              <a:t>FIGURE 29-14 Finding a topological order for the graph in Figure 29-8</a:t>
            </a:r>
          </a:p>
        </p:txBody>
      </p:sp>
      <p:pic>
        <p:nvPicPr>
          <p:cNvPr id="134" name="A figure illustrates a directed graph to represent the courses and their prerequisites.&#10;&#10;Picture 2" descr="A figure illustrates a directed graph to represent the courses and their prerequisites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40708" y="194401"/>
            <a:ext cx="2222292" cy="966698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Figure 29-8"/>
          <p:cNvSpPr txBox="1"/>
          <p:nvPr/>
        </p:nvSpPr>
        <p:spPr>
          <a:xfrm>
            <a:off x="7672779" y="1026599"/>
            <a:ext cx="1354639" cy="360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9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Figure 29-8</a:t>
            </a:r>
          </a:p>
        </p:txBody>
      </p:sp>
      <p:pic>
        <p:nvPicPr>
          <p:cNvPr id="136" name="A figure traces the algorithm for a graph.&#10;&#10;Picture 2" descr="A figure traces the algorithm for a graph.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8000" y="1453763"/>
            <a:ext cx="4064000" cy="17765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A figure traces the algorithm for a graph.&#10;&#10;Picture 2" descr="A figure traces the algorithm for a graph.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63417" y="1835500"/>
            <a:ext cx="4064001" cy="1770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A figure traces the algorithm for a graph.&#10;&#10;Picture 2" descr="A figure traces the algorithm for a graph.Picture 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9435" y="3954798"/>
            <a:ext cx="4064001" cy="17504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A figure traces the algorithm for a graph.&#10;&#10;Picture 2" descr="A figure traces the algorithm for a graph.Picture 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797799" y="4054555"/>
            <a:ext cx="4064001" cy="175913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7924159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"/>
          <p:cNvSpPr txBox="1">
            <a:spLocks noGrp="1"/>
          </p:cNvSpPr>
          <p:nvPr>
            <p:ph type="title"/>
          </p:nvPr>
        </p:nvSpPr>
        <p:spPr>
          <a:xfrm>
            <a:off x="249435" y="-1"/>
            <a:ext cx="6173242" cy="966698"/>
          </a:xfrm>
          <a:prstGeom prst="rect">
            <a:avLst/>
          </a:prstGeom>
        </p:spPr>
        <p:txBody>
          <a:bodyPr>
            <a:normAutofit/>
          </a:bodyPr>
          <a:lstStyle>
            <a:lvl1pPr defTabSz="768095">
              <a:defRPr sz="3696"/>
            </a:lvl1pPr>
          </a:lstStyle>
          <a:p>
            <a:r>
              <a:t>Topological Ordering (Part 3)</a:t>
            </a:r>
          </a:p>
        </p:txBody>
      </p:sp>
      <p:sp>
        <p:nvSpPr>
          <p:cNvPr id="142" name="FIGURE 29-14 Finding a topological order for the graph in Figure 29-8"/>
          <p:cNvSpPr txBox="1">
            <a:spLocks noGrp="1"/>
          </p:cNvSpPr>
          <p:nvPr>
            <p:ph type="body" sz="quarter" idx="1"/>
          </p:nvPr>
        </p:nvSpPr>
        <p:spPr>
          <a:xfrm>
            <a:off x="457200" y="5743272"/>
            <a:ext cx="8229600" cy="38289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defTabSz="429768">
              <a:defRPr sz="2068"/>
            </a:lvl1pPr>
          </a:lstStyle>
          <a:p>
            <a:r>
              <a:rPr dirty="0"/>
              <a:t>FIGURE 29-14 Finding a topological order for the graph in Figure 29-8</a:t>
            </a:r>
          </a:p>
        </p:txBody>
      </p:sp>
      <p:pic>
        <p:nvPicPr>
          <p:cNvPr id="143" name="A figure illustrates a directed graph to represent the courses and their prerequisites.&#10;&#10;Picture 2" descr="A figure illustrates a directed graph to represent the courses and their prerequisites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40708" y="194401"/>
            <a:ext cx="2222292" cy="966698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Figure 29-8"/>
          <p:cNvSpPr txBox="1"/>
          <p:nvPr/>
        </p:nvSpPr>
        <p:spPr>
          <a:xfrm>
            <a:off x="7672779" y="1026599"/>
            <a:ext cx="1354639" cy="360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9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Figure 29-8</a:t>
            </a:r>
          </a:p>
        </p:txBody>
      </p:sp>
      <p:pic>
        <p:nvPicPr>
          <p:cNvPr id="145" name="A figure traces the algorithm for a graph.&#10;&#10;Picture 2" descr="A figure traces the algorithm for a graph.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2913" y="1649548"/>
            <a:ext cx="4064001" cy="17794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A figure traces the algorithm for a graph.&#10;&#10;Picture 2" descr="A figure traces the algorithm for a graph.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61913" y="3280968"/>
            <a:ext cx="4064001" cy="177074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2774845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4268"/>
            </a:lvl1pPr>
          </a:lstStyle>
          <a:p>
            <a:r>
              <a:t>Shortest Path in Unweighted Graph</a:t>
            </a:r>
          </a:p>
        </p:txBody>
      </p:sp>
      <p:sp>
        <p:nvSpPr>
          <p:cNvPr id="149" name="FIGURE 29-15 An unweighted graph and the possible paths from vertex A to vertex H"/>
          <p:cNvSpPr txBox="1">
            <a:spLocks noGrp="1"/>
          </p:cNvSpPr>
          <p:nvPr>
            <p:ph type="body" sz="quarter" idx="1"/>
          </p:nvPr>
        </p:nvSpPr>
        <p:spPr>
          <a:xfrm>
            <a:off x="504073" y="5604201"/>
            <a:ext cx="8289703" cy="807815"/>
          </a:xfrm>
          <a:prstGeom prst="rect">
            <a:avLst/>
          </a:prstGeom>
        </p:spPr>
        <p:txBody>
          <a:bodyPr>
            <a:normAutofit/>
          </a:bodyPr>
          <a:lstStyle>
            <a:lvl1pPr defTabSz="448055">
              <a:defRPr sz="2156"/>
            </a:lvl1pPr>
          </a:lstStyle>
          <a:p>
            <a:r>
              <a:t>FIGURE 29-15 An unweighted graph and the possible paths from vertex A to vertex H</a:t>
            </a:r>
          </a:p>
        </p:txBody>
      </p:sp>
      <p:pic>
        <p:nvPicPr>
          <p:cNvPr id="150" name="An unweighted graph and the possible paths from the vertices are explained.&#10;&#10;Picture 2" descr="An unweighted graph and the possible paths from the vertices are explained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9435" y="1121904"/>
            <a:ext cx="4064001" cy="4168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An unweighted graph and the possible paths from the vertices are explained.&#10;&#10;Picture 2" descr="An unweighted graph and the possible paths from the vertices are explained.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37839" y="1121904"/>
            <a:ext cx="4064001" cy="26125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4415870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67512">
              <a:defRPr sz="3212"/>
            </a:lvl1pPr>
          </a:lstStyle>
          <a:p>
            <a:r>
              <a:t>Shortest Path in an Unweighted Graph (Part 1)</a:t>
            </a:r>
          </a:p>
        </p:txBody>
      </p:sp>
      <p:sp>
        <p:nvSpPr>
          <p:cNvPr id="154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57200" y="5958015"/>
            <a:ext cx="8229600" cy="581001"/>
          </a:xfrm>
          <a:prstGeom prst="rect">
            <a:avLst/>
          </a:prstGeom>
        </p:spPr>
        <p:txBody>
          <a:bodyPr>
            <a:normAutofit/>
          </a:bodyPr>
          <a:lstStyle>
            <a:lvl1pPr defTabSz="749808">
              <a:defRPr sz="2952"/>
            </a:lvl1pPr>
          </a:lstStyle>
          <a:p>
            <a:r>
              <a:rPr dirty="0">
                <a:solidFill>
                  <a:schemeClr val="accent3"/>
                </a:solidFill>
              </a:rPr>
              <a:t>Algorithm to find shortest path</a:t>
            </a:r>
          </a:p>
        </p:txBody>
      </p:sp>
      <p:sp>
        <p:nvSpPr>
          <p:cNvPr id="155" name="Algorithm getShortestPath(originVertex, endVertex, path)…"/>
          <p:cNvSpPr txBox="1"/>
          <p:nvPr/>
        </p:nvSpPr>
        <p:spPr>
          <a:xfrm>
            <a:off x="457200" y="1069526"/>
            <a:ext cx="8124491" cy="5157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653308" indent="-653308" defTabSz="457200">
              <a:defRPr sz="1600" b="1"/>
            </a:pPr>
            <a:r>
              <a:rPr i="1" dirty="0">
                <a:latin typeface="Times"/>
                <a:ea typeface="Times"/>
                <a:cs typeface="Times"/>
                <a:sym typeface="Times"/>
              </a:rPr>
              <a:t>Algorithm </a:t>
            </a:r>
            <a:r>
              <a:rPr dirty="0" err="1"/>
              <a:t>getShortestPath</a:t>
            </a:r>
            <a:r>
              <a:rPr dirty="0"/>
              <a:t>(</a:t>
            </a:r>
            <a:r>
              <a:rPr dirty="0" err="1"/>
              <a:t>originVertex</a:t>
            </a:r>
            <a:r>
              <a:rPr dirty="0"/>
              <a:t>, </a:t>
            </a:r>
            <a:r>
              <a:rPr dirty="0" err="1"/>
              <a:t>endVertex</a:t>
            </a:r>
            <a:r>
              <a:rPr dirty="0"/>
              <a:t>, path)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53308" indent="-653308" defTabSz="457200">
              <a:defRPr sz="1600"/>
            </a:pPr>
            <a:r>
              <a:rPr dirty="0"/>
              <a:t>done = </a:t>
            </a:r>
            <a:r>
              <a:rPr b="1" dirty="0"/>
              <a:t>false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53308" marR="1130935" indent="-653308" defTabSz="457200">
              <a:defRPr sz="16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 dirty="0" err="1">
                <a:latin typeface="+mn-lt"/>
                <a:ea typeface="+mn-ea"/>
                <a:cs typeface="+mn-cs"/>
                <a:sym typeface="Arial"/>
              </a:rPr>
              <a:t>vertexQueue</a:t>
            </a:r>
            <a:r>
              <a:rPr i="0" spc="33" dirty="0"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i="0" dirty="0">
                <a:latin typeface="+mn-lt"/>
                <a:ea typeface="+mn-ea"/>
                <a:cs typeface="+mn-cs"/>
                <a:sym typeface="Arial"/>
              </a:rPr>
              <a:t>=</a:t>
            </a:r>
            <a:r>
              <a:rPr i="0" spc="-20" dirty="0"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dirty="0"/>
              <a:t>a</a:t>
            </a:r>
            <a:r>
              <a:rPr spc="-166" dirty="0"/>
              <a:t> </a:t>
            </a:r>
            <a:r>
              <a:rPr dirty="0"/>
              <a:t>new</a:t>
            </a:r>
            <a:r>
              <a:rPr spc="-166" dirty="0"/>
              <a:t> </a:t>
            </a:r>
            <a:r>
              <a:rPr dirty="0"/>
              <a:t>queue</a:t>
            </a:r>
            <a:r>
              <a:rPr spc="-166" dirty="0"/>
              <a:t> </a:t>
            </a:r>
            <a:r>
              <a:rPr dirty="0"/>
              <a:t>to</a:t>
            </a:r>
            <a:r>
              <a:rPr spc="-166" dirty="0"/>
              <a:t> </a:t>
            </a:r>
            <a:r>
              <a:rPr dirty="0"/>
              <a:t>hold</a:t>
            </a:r>
            <a:r>
              <a:rPr spc="-166" dirty="0"/>
              <a:t> </a:t>
            </a:r>
            <a:r>
              <a:rPr dirty="0"/>
              <a:t>vertices</a:t>
            </a:r>
            <a:r>
              <a:rPr spc="-166" dirty="0"/>
              <a:t> </a:t>
            </a:r>
            <a:r>
              <a:rPr dirty="0"/>
              <a:t>as</a:t>
            </a:r>
            <a:r>
              <a:rPr spc="-166" dirty="0"/>
              <a:t> </a:t>
            </a:r>
            <a:r>
              <a:rPr dirty="0"/>
              <a:t>they</a:t>
            </a:r>
            <a:r>
              <a:rPr spc="-166" dirty="0"/>
              <a:t> </a:t>
            </a:r>
            <a:r>
              <a:rPr dirty="0"/>
              <a:t>are</a:t>
            </a:r>
            <a:r>
              <a:rPr spc="-166" dirty="0"/>
              <a:t> </a:t>
            </a:r>
            <a:r>
              <a:rPr dirty="0"/>
              <a:t>visited </a:t>
            </a:r>
          </a:p>
          <a:p>
            <a:pPr marL="653308" marR="1130935" indent="-653308" defTabSz="457200">
              <a:defRPr sz="16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Mark </a:t>
            </a:r>
            <a:r>
              <a:rPr i="0" dirty="0" err="1">
                <a:latin typeface="+mn-lt"/>
                <a:ea typeface="+mn-ea"/>
                <a:cs typeface="+mn-cs"/>
                <a:sym typeface="Arial"/>
              </a:rPr>
              <a:t>originVertex</a:t>
            </a:r>
            <a:r>
              <a:rPr i="0" dirty="0"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dirty="0"/>
              <a:t>as visited </a:t>
            </a:r>
          </a:p>
          <a:p>
            <a:pPr marL="653308" marR="1130935" indent="-653308" defTabSz="457200">
              <a:defRPr sz="16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 dirty="0" err="1">
                <a:latin typeface="+mn-lt"/>
                <a:ea typeface="+mn-ea"/>
                <a:cs typeface="+mn-cs"/>
                <a:sym typeface="Arial"/>
              </a:rPr>
              <a:t>vertexQueue.enqueue</a:t>
            </a:r>
            <a:r>
              <a:rPr i="0" dirty="0">
                <a:latin typeface="+mn-lt"/>
                <a:ea typeface="+mn-ea"/>
                <a:cs typeface="+mn-cs"/>
                <a:sym typeface="Arial"/>
              </a:rPr>
              <a:t>(</a:t>
            </a:r>
            <a:r>
              <a:rPr i="0" dirty="0" err="1">
                <a:latin typeface="+mn-lt"/>
                <a:ea typeface="+mn-ea"/>
                <a:cs typeface="+mn-cs"/>
                <a:sym typeface="Arial"/>
              </a:rPr>
              <a:t>originVertex</a:t>
            </a:r>
            <a:r>
              <a:rPr i="0" dirty="0">
                <a:latin typeface="+mn-lt"/>
                <a:ea typeface="+mn-ea"/>
                <a:cs typeface="+mn-cs"/>
                <a:sym typeface="Arial"/>
              </a:rPr>
              <a:t>)</a:t>
            </a:r>
            <a:endParaRPr i="0" dirty="0"/>
          </a:p>
          <a:p>
            <a:pPr marL="653308" indent="-653308" defTabSz="457200">
              <a:defRPr sz="1600"/>
            </a:pPr>
            <a:r>
              <a:rPr b="1" dirty="0"/>
              <a:t>while </a:t>
            </a:r>
            <a:r>
              <a:rPr dirty="0"/>
              <a:t>(!done &amp;&amp; !</a:t>
            </a:r>
            <a:r>
              <a:rPr dirty="0" err="1"/>
              <a:t>vertexQueue.isEmpty</a:t>
            </a:r>
            <a:r>
              <a:rPr dirty="0"/>
              <a:t>())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53308" indent="-653308" defTabSz="457200"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{</a:t>
            </a:r>
          </a:p>
          <a:p>
            <a:pPr marL="653308" lvl="2" indent="-196108" defTabSz="457200">
              <a:defRPr sz="1600"/>
            </a:pPr>
            <a:r>
              <a:rPr dirty="0" err="1"/>
              <a:t>frontVertex</a:t>
            </a:r>
            <a:r>
              <a:rPr dirty="0"/>
              <a:t> = </a:t>
            </a:r>
            <a:r>
              <a:rPr dirty="0" err="1"/>
              <a:t>vertexQueue.dequeue</a:t>
            </a:r>
            <a:r>
              <a:rPr dirty="0"/>
              <a:t>()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53308" lvl="2" indent="-196108" defTabSz="457200">
              <a:defRPr sz="1600"/>
            </a:pPr>
            <a:r>
              <a:rPr b="1" dirty="0"/>
              <a:t>while </a:t>
            </a:r>
            <a:r>
              <a:rPr dirty="0"/>
              <a:t>(!done &amp;&amp; </a:t>
            </a:r>
            <a:r>
              <a:rPr dirty="0" err="1"/>
              <a:t>frontVertex</a:t>
            </a:r>
            <a:r>
              <a:rPr dirty="0"/>
              <a:t> </a:t>
            </a:r>
            <a:r>
              <a:rPr i="1" dirty="0">
                <a:latin typeface="Times New Roman"/>
                <a:ea typeface="Times New Roman"/>
                <a:cs typeface="Times New Roman"/>
                <a:sym typeface="Times New Roman"/>
              </a:rPr>
              <a:t>has a neighbor</a:t>
            </a:r>
            <a:r>
              <a:rPr dirty="0"/>
              <a:t>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53308" lvl="2" indent="-196108" defTabSz="457200"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{</a:t>
            </a:r>
          </a:p>
          <a:p>
            <a:pPr marL="653308" lvl="4" indent="261091" defTabSz="457200">
              <a:defRPr sz="16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 dirty="0" err="1">
                <a:latin typeface="+mn-lt"/>
                <a:ea typeface="+mn-ea"/>
                <a:cs typeface="+mn-cs"/>
                <a:sym typeface="Arial"/>
              </a:rPr>
              <a:t>nextNeighbor</a:t>
            </a:r>
            <a:r>
              <a:rPr i="0" dirty="0">
                <a:latin typeface="+mn-lt"/>
                <a:ea typeface="+mn-ea"/>
                <a:cs typeface="+mn-cs"/>
                <a:sym typeface="Arial"/>
              </a:rPr>
              <a:t> = </a:t>
            </a:r>
            <a:r>
              <a:rPr dirty="0"/>
              <a:t>next neighbor of </a:t>
            </a:r>
            <a:r>
              <a:rPr i="0" dirty="0" err="1">
                <a:latin typeface="+mn-lt"/>
                <a:ea typeface="+mn-ea"/>
                <a:cs typeface="+mn-cs"/>
                <a:sym typeface="Arial"/>
              </a:rPr>
              <a:t>frontVertex</a:t>
            </a:r>
            <a:endParaRPr i="0" dirty="0"/>
          </a:p>
          <a:p>
            <a:pPr marL="653308" lvl="4" indent="261091" defTabSz="457200">
              <a:defRPr sz="1600"/>
            </a:pPr>
            <a:r>
              <a:rPr b="1" dirty="0"/>
              <a:t>if </a:t>
            </a:r>
            <a:r>
              <a:rPr dirty="0"/>
              <a:t>(</a:t>
            </a:r>
            <a:r>
              <a:rPr dirty="0" err="1"/>
              <a:t>nextNeighbor</a:t>
            </a:r>
            <a:r>
              <a:rPr dirty="0"/>
              <a:t> </a:t>
            </a:r>
            <a:r>
              <a:rPr i="1" dirty="0">
                <a:latin typeface="Times New Roman"/>
                <a:ea typeface="Times New Roman"/>
                <a:cs typeface="Times New Roman"/>
                <a:sym typeface="Times New Roman"/>
              </a:rPr>
              <a:t>is not visited</a:t>
            </a:r>
            <a:r>
              <a:rPr dirty="0"/>
              <a:t>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53308" lvl="4" indent="261091" defTabSz="457200"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{</a:t>
            </a:r>
          </a:p>
          <a:p>
            <a:pPr marL="653308" lvl="6" indent="718291" defTabSz="457200">
              <a:defRPr sz="1600"/>
            </a:pPr>
            <a:r>
              <a:rPr i="1" dirty="0">
                <a:latin typeface="Times New Roman"/>
                <a:ea typeface="Times New Roman"/>
                <a:cs typeface="Times New Roman"/>
                <a:sym typeface="Times New Roman"/>
              </a:rPr>
              <a:t>Mark </a:t>
            </a:r>
            <a:r>
              <a:rPr dirty="0" err="1"/>
              <a:t>nextNeighbor</a:t>
            </a:r>
            <a:r>
              <a:rPr dirty="0"/>
              <a:t> </a:t>
            </a:r>
            <a:r>
              <a:rPr i="1" dirty="0">
                <a:latin typeface="Times New Roman"/>
                <a:ea typeface="Times New Roman"/>
                <a:cs typeface="Times New Roman"/>
                <a:sym typeface="Times New Roman"/>
              </a:rPr>
              <a:t>as visited</a:t>
            </a:r>
          </a:p>
          <a:p>
            <a:pPr marL="653308" lvl="6" indent="718291" defTabSz="457200">
              <a:defRPr sz="16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Set the length of the path to </a:t>
            </a:r>
            <a:r>
              <a:rPr i="0" dirty="0" err="1">
                <a:latin typeface="+mn-lt"/>
                <a:ea typeface="+mn-ea"/>
                <a:cs typeface="+mn-cs"/>
                <a:sym typeface="Arial"/>
              </a:rPr>
              <a:t>nextNeighbor</a:t>
            </a:r>
            <a:r>
              <a:rPr i="0" dirty="0"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dirty="0"/>
              <a:t>to 1 </a:t>
            </a:r>
            <a:r>
              <a:rPr i="0" dirty="0">
                <a:latin typeface="+mn-lt"/>
                <a:ea typeface="+mn-ea"/>
                <a:cs typeface="+mn-cs"/>
                <a:sym typeface="Arial"/>
              </a:rPr>
              <a:t>+ </a:t>
            </a:r>
            <a:r>
              <a:rPr dirty="0"/>
              <a:t>length of path to </a:t>
            </a:r>
            <a:r>
              <a:rPr i="0" dirty="0" err="1">
                <a:latin typeface="+mn-lt"/>
                <a:ea typeface="+mn-ea"/>
                <a:cs typeface="+mn-cs"/>
                <a:sym typeface="Arial"/>
              </a:rPr>
              <a:t>frontVertex</a:t>
            </a:r>
            <a:endParaRPr i="0" dirty="0">
              <a:latin typeface="+mn-lt"/>
              <a:ea typeface="+mn-ea"/>
              <a:cs typeface="+mn-cs"/>
              <a:sym typeface="Arial"/>
            </a:endParaRPr>
          </a:p>
          <a:p>
            <a:pPr marL="653308" lvl="6" indent="718291" defTabSz="457200">
              <a:defRPr sz="16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Set the predecessor of</a:t>
            </a:r>
            <a:r>
              <a:rPr i="0" dirty="0"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i="0" dirty="0" err="1">
                <a:latin typeface="+mn-lt"/>
                <a:ea typeface="+mn-ea"/>
                <a:cs typeface="+mn-cs"/>
                <a:sym typeface="Arial"/>
              </a:rPr>
              <a:t>nextNeighbor</a:t>
            </a:r>
            <a:r>
              <a:rPr i="0" dirty="0"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dirty="0"/>
              <a:t>to</a:t>
            </a:r>
            <a:r>
              <a:rPr i="0" dirty="0"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i="0" dirty="0" err="1">
                <a:latin typeface="+mn-lt"/>
                <a:ea typeface="+mn-ea"/>
                <a:cs typeface="+mn-cs"/>
                <a:sym typeface="Arial"/>
              </a:rPr>
              <a:t>frontVertex</a:t>
            </a:r>
            <a:r>
              <a:rPr i="0" dirty="0">
                <a:latin typeface="+mn-lt"/>
                <a:ea typeface="+mn-ea"/>
                <a:cs typeface="+mn-cs"/>
                <a:sym typeface="Arial"/>
              </a:rPr>
              <a:t> </a:t>
            </a:r>
            <a:endParaRPr i="0" dirty="0"/>
          </a:p>
          <a:p>
            <a:pPr marL="653308" marR="202564" lvl="6" indent="718291" defTabSz="457200">
              <a:defRPr sz="1600"/>
            </a:pPr>
            <a:r>
              <a:rPr dirty="0" err="1"/>
              <a:t>vertexQueue.enqueue</a:t>
            </a:r>
            <a:r>
              <a:rPr dirty="0"/>
              <a:t>(</a:t>
            </a:r>
            <a:r>
              <a:rPr dirty="0" err="1"/>
              <a:t>nextNeighbor</a:t>
            </a:r>
            <a:r>
              <a:rPr dirty="0"/>
              <a:t>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53308" lvl="4" indent="261091" defTabSz="457200"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}</a:t>
            </a:r>
          </a:p>
          <a:p>
            <a:pPr marL="653308" marR="2171064" lvl="4" indent="261091" defTabSz="457200">
              <a:defRPr sz="1600"/>
            </a:pPr>
            <a:r>
              <a:rPr b="1" dirty="0"/>
              <a:t>if </a:t>
            </a:r>
            <a:r>
              <a:rPr dirty="0"/>
              <a:t>(</a:t>
            </a:r>
            <a:r>
              <a:rPr dirty="0" err="1"/>
              <a:t>nextNeighbor</a:t>
            </a:r>
            <a:r>
              <a:rPr dirty="0"/>
              <a:t> </a:t>
            </a:r>
            <a:r>
              <a:rPr i="1" dirty="0">
                <a:latin typeface="Times New Roman"/>
                <a:ea typeface="Times New Roman"/>
                <a:cs typeface="Times New Roman"/>
                <a:sym typeface="Times New Roman"/>
              </a:rPr>
              <a:t>equals </a:t>
            </a:r>
            <a:r>
              <a:rPr dirty="0" err="1"/>
              <a:t>endVertex</a:t>
            </a:r>
            <a:r>
              <a:rPr dirty="0"/>
              <a:t>) </a:t>
            </a:r>
          </a:p>
          <a:p>
            <a:pPr marL="653308" marR="2171064" lvl="6" indent="718291" defTabSz="457200">
              <a:defRPr sz="1600"/>
            </a:pPr>
            <a:r>
              <a:rPr dirty="0"/>
              <a:t>done = </a:t>
            </a:r>
            <a:r>
              <a:rPr b="1" dirty="0"/>
              <a:t>true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53308" lvl="2" indent="-196108" defTabSz="457200"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}</a:t>
            </a:r>
          </a:p>
          <a:p>
            <a:pPr marL="653308" indent="-653308" defTabSz="457200"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0334880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67512">
              <a:defRPr sz="3212"/>
            </a:lvl1pPr>
          </a:lstStyle>
          <a:p>
            <a:r>
              <a:t>Shortest Path in an Unweighted Graph (Part 2)</a:t>
            </a:r>
          </a:p>
        </p:txBody>
      </p:sp>
      <p:sp>
        <p:nvSpPr>
          <p:cNvPr id="158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245971" y="3963266"/>
            <a:ext cx="4932165" cy="512690"/>
          </a:xfrm>
          <a:prstGeom prst="rect">
            <a:avLst/>
          </a:prstGeom>
        </p:spPr>
        <p:txBody>
          <a:bodyPr>
            <a:normAutofit/>
          </a:bodyPr>
          <a:lstStyle>
            <a:lvl1pPr defTabSz="576072">
              <a:defRPr sz="2268"/>
            </a:lvl1pPr>
          </a:lstStyle>
          <a:p>
            <a:r>
              <a:rPr dirty="0">
                <a:solidFill>
                  <a:schemeClr val="accent3"/>
                </a:solidFill>
              </a:rPr>
              <a:t>Algorithm to find shortest path</a:t>
            </a:r>
          </a:p>
        </p:txBody>
      </p:sp>
      <p:sp>
        <p:nvSpPr>
          <p:cNvPr id="159" name="// Traversal ends; construct shortest path…"/>
          <p:cNvSpPr txBox="1"/>
          <p:nvPr/>
        </p:nvSpPr>
        <p:spPr>
          <a:xfrm>
            <a:off x="443972" y="1216080"/>
            <a:ext cx="8124491" cy="24966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653308" marR="2296795" indent="-653308" defTabSz="457200">
              <a:spcBef>
                <a:spcPts val="100"/>
              </a:spcBef>
              <a:defRPr sz="1600" i="1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>
                <a:latin typeface="+mn-lt"/>
                <a:ea typeface="+mn-ea"/>
                <a:cs typeface="+mn-cs"/>
                <a:sym typeface="Arial"/>
              </a:rPr>
              <a:t>//</a:t>
            </a:r>
            <a:r>
              <a:rPr i="0" spc="-233"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spc="-20"/>
              <a:t>Traversal</a:t>
            </a:r>
            <a:r>
              <a:rPr spc="-260"/>
              <a:t> </a:t>
            </a:r>
            <a:r>
              <a:t>ends;</a:t>
            </a:r>
            <a:r>
              <a:rPr spc="-260"/>
              <a:t> </a:t>
            </a:r>
            <a:r>
              <a:t>construct</a:t>
            </a:r>
            <a:r>
              <a:rPr spc="-260"/>
              <a:t> </a:t>
            </a:r>
            <a:r>
              <a:t>shortest</a:t>
            </a:r>
            <a:r>
              <a:rPr spc="-260"/>
              <a:t> </a:t>
            </a:r>
            <a:r>
              <a:t>path </a:t>
            </a:r>
          </a:p>
          <a:p>
            <a:pPr marL="653308" marR="2296795" indent="-653308" defTabSz="457200">
              <a:spcBef>
                <a:spcPts val="100"/>
              </a:spcBef>
              <a:defRPr sz="16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>
                <a:latin typeface="+mn-lt"/>
                <a:ea typeface="+mn-ea"/>
                <a:cs typeface="+mn-cs"/>
                <a:sym typeface="Arial"/>
              </a:rPr>
              <a:t>pathLength = </a:t>
            </a:r>
            <a:r>
              <a:t>length of path to </a:t>
            </a:r>
            <a:r>
              <a:rPr i="0">
                <a:latin typeface="+mn-lt"/>
                <a:ea typeface="+mn-ea"/>
                <a:cs typeface="+mn-cs"/>
                <a:sym typeface="Arial"/>
              </a:rPr>
              <a:t>endVertex </a:t>
            </a:r>
          </a:p>
          <a:p>
            <a:pPr marL="653308" marR="2296795" indent="-653308" defTabSz="457200">
              <a:spcBef>
                <a:spcPts val="100"/>
              </a:spcBef>
              <a:defRPr sz="16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>
                <a:latin typeface="+mn-lt"/>
                <a:ea typeface="+mn-ea"/>
                <a:cs typeface="+mn-cs"/>
                <a:sym typeface="Arial"/>
              </a:rPr>
              <a:t>path.push(endVertex)</a:t>
            </a:r>
            <a:endParaRPr i="0"/>
          </a:p>
          <a:p>
            <a:pPr marL="653308" indent="-653308" defTabSz="457200">
              <a:spcBef>
                <a:spcPts val="100"/>
              </a:spcBef>
              <a:defRPr sz="1600"/>
            </a:pPr>
            <a:r>
              <a:t>vertex = endVertex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53308" indent="-653308" defTabSz="457200">
              <a:spcBef>
                <a:spcPts val="100"/>
              </a:spcBef>
              <a:defRPr sz="16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i="0">
                <a:latin typeface="+mn-lt"/>
                <a:ea typeface="+mn-ea"/>
                <a:cs typeface="+mn-cs"/>
                <a:sym typeface="Arial"/>
              </a:rPr>
              <a:t>while </a:t>
            </a:r>
            <a:r>
              <a:rPr i="0">
                <a:latin typeface="+mn-lt"/>
                <a:ea typeface="+mn-ea"/>
                <a:cs typeface="+mn-cs"/>
                <a:sym typeface="Arial"/>
              </a:rPr>
              <a:t>(vertex </a:t>
            </a:r>
            <a:r>
              <a:t>has a predecessor</a:t>
            </a:r>
            <a:r>
              <a:rPr i="0">
                <a:latin typeface="+mn-lt"/>
                <a:ea typeface="+mn-ea"/>
                <a:cs typeface="+mn-cs"/>
                <a:sym typeface="Arial"/>
              </a:rPr>
              <a:t>)</a:t>
            </a:r>
            <a:endParaRPr i="0"/>
          </a:p>
          <a:p>
            <a:pPr marL="653308" indent="-653308" defTabSz="457200">
              <a:spcBef>
                <a:spcPts val="100"/>
              </a:spcBef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{</a:t>
            </a:r>
          </a:p>
          <a:p>
            <a:pPr marL="653308" marR="2625725" lvl="2" indent="-196108" defTabSz="457200">
              <a:spcBef>
                <a:spcPts val="100"/>
              </a:spcBef>
              <a:defRPr sz="1600"/>
            </a:pPr>
            <a:r>
              <a:t>vertex =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predecessor of </a:t>
            </a:r>
            <a:r>
              <a:t>vertex </a:t>
            </a:r>
          </a:p>
          <a:p>
            <a:pPr marL="653308" marR="2625725" lvl="2" indent="-196108" defTabSz="457200">
              <a:spcBef>
                <a:spcPts val="100"/>
              </a:spcBef>
              <a:defRPr sz="1600"/>
            </a:pPr>
            <a:r>
              <a:t>path.push(vertex)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53308" indent="-653308" defTabSz="457200">
              <a:spcBef>
                <a:spcPts val="100"/>
              </a:spcBef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}</a:t>
            </a:r>
          </a:p>
          <a:p>
            <a:pPr marL="653308" indent="-653308" defTabSz="457200">
              <a:spcBef>
                <a:spcPts val="100"/>
              </a:spcBef>
              <a:defRPr sz="1600"/>
            </a:pPr>
            <a:r>
              <a:rPr b="1"/>
              <a:t>return </a:t>
            </a:r>
            <a:r>
              <a:t>pathLength</a:t>
            </a:r>
          </a:p>
        </p:txBody>
      </p:sp>
      <p:pic>
        <p:nvPicPr>
          <p:cNvPr id="160" name="A figure illustrates the data in a vertex. The vertex contains 3 data fields. Left, vertex label. Central, Path length. Right, Predecessor.&#10;&#10;Picture 2" descr="A figure illustrates the data in a vertex. The vertex contains 3 data fields. Left, vertex label. Central, Path length. Right, Predecessor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9754" y="4626574"/>
            <a:ext cx="3940891" cy="1140044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FIGURE 29-16 The data in a vertex"/>
          <p:cNvSpPr txBox="1"/>
          <p:nvPr/>
        </p:nvSpPr>
        <p:spPr>
          <a:xfrm>
            <a:off x="1843782" y="5751920"/>
            <a:ext cx="4592835" cy="512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 anchor="b">
            <a:normAutofit lnSpcReduction="10000"/>
          </a:bodyPr>
          <a:lstStyle>
            <a:lvl1pPr defTabSz="466344">
              <a:defRPr sz="2243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FIGURE 29-16 The data in a vertex</a:t>
            </a:r>
          </a:p>
        </p:txBody>
      </p:sp>
    </p:spTree>
    <p:extLst>
      <p:ext uri="{BB962C8B-B14F-4D97-AF65-F5344CB8AC3E}">
        <p14:creationId xmlns:p14="http://schemas.microsoft.com/office/powerpoint/2010/main" val="90131493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905255">
              <a:defRPr sz="4356"/>
            </a:lvl1pPr>
          </a:lstStyle>
          <a:p>
            <a:r>
              <a:t>Shortest Path in a Weighted Graph</a:t>
            </a:r>
          </a:p>
        </p:txBody>
      </p:sp>
      <p:sp>
        <p:nvSpPr>
          <p:cNvPr id="164" name="FIGURE 29-17 The graph in Figure 29-15a after the shortest-path algorithm has traversed from vertex A to vertex H"/>
          <p:cNvSpPr txBox="1">
            <a:spLocks noGrp="1"/>
          </p:cNvSpPr>
          <p:nvPr>
            <p:ph type="body" sz="quarter" idx="1"/>
          </p:nvPr>
        </p:nvSpPr>
        <p:spPr>
          <a:xfrm>
            <a:off x="533399" y="5508464"/>
            <a:ext cx="8229601" cy="763852"/>
          </a:xfrm>
          <a:prstGeom prst="rect">
            <a:avLst/>
          </a:prstGeom>
        </p:spPr>
        <p:txBody>
          <a:bodyPr>
            <a:normAutofit/>
          </a:bodyPr>
          <a:lstStyle>
            <a:lvl1pPr defTabSz="429768">
              <a:defRPr sz="2068"/>
            </a:lvl1pPr>
          </a:lstStyle>
          <a:p>
            <a:r>
              <a:t>FIGURE 29-17 The graph in Figure 29-15a after the shortest-path algorithm has traversed from vertex A to vertex H</a:t>
            </a:r>
          </a:p>
        </p:txBody>
      </p:sp>
      <p:pic>
        <p:nvPicPr>
          <p:cNvPr id="165" name="A graph illustrates the vertex traversal from A to H.&#10;&#10;Picture 2" descr="A graph illustrates the vertex traversal from A to H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3945" y="1330019"/>
            <a:ext cx="5924545" cy="37959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6022375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905255">
              <a:defRPr sz="4356"/>
            </a:lvl1pPr>
          </a:lstStyle>
          <a:p>
            <a:r>
              <a:t>Shortest Path in a Weighted Graph</a:t>
            </a:r>
          </a:p>
        </p:txBody>
      </p:sp>
      <p:sp>
        <p:nvSpPr>
          <p:cNvPr id="168" name="FIGURE 29-18 A trace of the traversal in the algorithm to find the shortest path from vertex A to vertex H in an unweighted graph"/>
          <p:cNvSpPr txBox="1">
            <a:spLocks noGrp="1"/>
          </p:cNvSpPr>
          <p:nvPr>
            <p:ph type="body" sz="quarter" idx="1"/>
          </p:nvPr>
        </p:nvSpPr>
        <p:spPr>
          <a:xfrm>
            <a:off x="457200" y="5604201"/>
            <a:ext cx="8229600" cy="807815"/>
          </a:xfrm>
          <a:prstGeom prst="rect">
            <a:avLst/>
          </a:prstGeom>
        </p:spPr>
        <p:txBody>
          <a:bodyPr>
            <a:normAutofit/>
          </a:bodyPr>
          <a:lstStyle>
            <a:lvl1pPr defTabSz="448055">
              <a:defRPr sz="2156"/>
            </a:lvl1pPr>
          </a:lstStyle>
          <a:p>
            <a:r>
              <a:t>FIGURE 29-18 A trace of the traversal in the algorithm to find the shortest path from vertex A to vertex H in an unweighted graph</a:t>
            </a:r>
          </a:p>
        </p:txBody>
      </p:sp>
      <p:pic>
        <p:nvPicPr>
          <p:cNvPr id="169" name="A figure traces the steps the algorithm takes to produce the path information.&#10;&#10;Picture 2" descr="A figure traces the steps the algorithm takes to produce the path information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1197375"/>
            <a:ext cx="8534400" cy="40172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4070078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MS Mincho" charset="-128"/>
              </a:rPr>
              <a:t>Directed vs. undirected graphs</a:t>
            </a:r>
            <a:endParaRPr lang="en-US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MS Mincho" charset="-128"/>
              </a:rPr>
              <a:t>When the edges in a graph have no direction, the graph is called </a:t>
            </a:r>
            <a:r>
              <a:rPr lang="en-US" altLang="en-US" i="1" dirty="0">
                <a:ea typeface="MS Mincho" charset="-128"/>
              </a:rPr>
              <a:t>undirected</a:t>
            </a:r>
            <a:endParaRPr lang="en-US" altLang="en-US" dirty="0"/>
          </a:p>
        </p:txBody>
      </p:sp>
      <p:pic>
        <p:nvPicPr>
          <p:cNvPr id="1028" name="Picture 4" descr="C:\My Documents\308 PowerPoint\Figures\MACJOBS\JPEGS\CHAP09\P551.jpg"/>
          <p:cNvPicPr>
            <a:picLocks noChangeAspect="1" noChangeArrowheads="1"/>
          </p:cNvPicPr>
          <p:nvPr/>
        </p:nvPicPr>
        <p:blipFill rotWithShape="1">
          <a:blip r:embed="rId2" cstate="print">
            <a:lum bright="-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8" r="49848" b="77666"/>
          <a:stretch/>
        </p:blipFill>
        <p:spPr bwMode="auto">
          <a:xfrm>
            <a:off x="2895600" y="2971800"/>
            <a:ext cx="3056965" cy="2277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02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905255">
              <a:defRPr sz="4356"/>
            </a:lvl1pPr>
          </a:lstStyle>
          <a:p>
            <a:r>
              <a:t>Shortest Path in a Weighted Graph</a:t>
            </a:r>
          </a:p>
        </p:txBody>
      </p:sp>
      <p:sp>
        <p:nvSpPr>
          <p:cNvPr id="172" name="FIGURE 29-19 A weighted graph and the possible paths from vertex A to vertex H"/>
          <p:cNvSpPr txBox="1">
            <a:spLocks noGrp="1"/>
          </p:cNvSpPr>
          <p:nvPr>
            <p:ph type="body" sz="quarter" idx="1"/>
          </p:nvPr>
        </p:nvSpPr>
        <p:spPr>
          <a:xfrm>
            <a:off x="457200" y="5768181"/>
            <a:ext cx="8229600" cy="715963"/>
          </a:xfrm>
          <a:prstGeom prst="rect">
            <a:avLst/>
          </a:prstGeom>
        </p:spPr>
        <p:txBody>
          <a:bodyPr>
            <a:normAutofit/>
          </a:bodyPr>
          <a:lstStyle>
            <a:lvl1pPr defTabSz="374904">
              <a:defRPr sz="1803"/>
            </a:lvl1pPr>
          </a:lstStyle>
          <a:p>
            <a:r>
              <a:rPr dirty="0">
                <a:solidFill>
                  <a:schemeClr val="accent3"/>
                </a:solidFill>
              </a:rPr>
              <a:t>FIGURE 29-19 A weighted graph and the possible paths from vertex A to vertex H</a:t>
            </a:r>
          </a:p>
        </p:txBody>
      </p:sp>
      <p:pic>
        <p:nvPicPr>
          <p:cNvPr id="173" name="A figure illustrates a weighted graph and the possible paths with their corresponding weights.&#10;&#10;Picture 2" descr="A figure illustrates a weighted graph and the possible paths with their corresponding weights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9435" y="1560576"/>
            <a:ext cx="3812969" cy="37368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A figure illustrates a weighted graph and the possible paths with their corresponding weights.&#10;&#10;Picture 2" descr="A figure illustrates a weighted graph and the possible paths with their corresponding weights.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46095" y="1560576"/>
            <a:ext cx="3916905" cy="280058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6643203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itle 1"/>
          <p:cNvSpPr txBox="1">
            <a:spLocks noGrp="1"/>
          </p:cNvSpPr>
          <p:nvPr>
            <p:ph type="title"/>
          </p:nvPr>
        </p:nvSpPr>
        <p:spPr>
          <a:xfrm>
            <a:off x="249435" y="-1"/>
            <a:ext cx="8513565" cy="717626"/>
          </a:xfrm>
          <a:prstGeom prst="rect">
            <a:avLst/>
          </a:prstGeom>
        </p:spPr>
        <p:txBody>
          <a:bodyPr>
            <a:normAutofit/>
          </a:bodyPr>
          <a:lstStyle>
            <a:lvl1pPr defTabSz="795527">
              <a:defRPr sz="3828"/>
            </a:lvl1pPr>
          </a:lstStyle>
          <a:p>
            <a:r>
              <a:t>Shortest Path in a Weighted Graph</a:t>
            </a:r>
          </a:p>
        </p:txBody>
      </p:sp>
      <p:sp>
        <p:nvSpPr>
          <p:cNvPr id="177" name="FIGURE 29-20 A trace of the traversal in the algorithm to find the cheapest path from vertex A to vertex H in a weighted graph"/>
          <p:cNvSpPr txBox="1">
            <a:spLocks noGrp="1"/>
          </p:cNvSpPr>
          <p:nvPr>
            <p:ph type="body" sz="quarter" idx="1"/>
          </p:nvPr>
        </p:nvSpPr>
        <p:spPr>
          <a:xfrm>
            <a:off x="457200" y="5821391"/>
            <a:ext cx="8414247" cy="717625"/>
          </a:xfrm>
          <a:prstGeom prst="rect">
            <a:avLst/>
          </a:prstGeom>
        </p:spPr>
        <p:txBody>
          <a:bodyPr>
            <a:normAutofit/>
          </a:bodyPr>
          <a:lstStyle>
            <a:lvl1pPr defTabSz="384047">
              <a:defRPr sz="1848"/>
            </a:lvl1pPr>
          </a:lstStyle>
          <a:p>
            <a:r>
              <a:t>FIGURE 29-20 A trace of the traversal in the algorithm to find the cheapest path from vertex A to vertex H in a weighted graph</a:t>
            </a:r>
          </a:p>
        </p:txBody>
      </p:sp>
      <p:pic>
        <p:nvPicPr>
          <p:cNvPr id="178" name="A figure traces the traversal portion of the algorithm from vertices A to H.&#10;&#10;Picture 2" descr="A figure traces the traversal portion of the algorithm from vertices A to H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5171" y="744314"/>
            <a:ext cx="6503024" cy="497945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2165996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905255">
              <a:defRPr sz="4356"/>
            </a:lvl1pPr>
          </a:lstStyle>
          <a:p>
            <a:r>
              <a:t>Shortest Path in a Weighted Graph</a:t>
            </a:r>
          </a:p>
        </p:txBody>
      </p:sp>
      <p:sp>
        <p:nvSpPr>
          <p:cNvPr id="181" name="FIGURE 29-21 The graph in Figure 29-19a after finding the cheapest path from vertex A to vertex H"/>
          <p:cNvSpPr txBox="1">
            <a:spLocks noGrp="1"/>
          </p:cNvSpPr>
          <p:nvPr>
            <p:ph type="body" sz="quarter" idx="1"/>
          </p:nvPr>
        </p:nvSpPr>
        <p:spPr>
          <a:xfrm>
            <a:off x="457200" y="5604201"/>
            <a:ext cx="8229600" cy="807815"/>
          </a:xfrm>
          <a:prstGeom prst="rect">
            <a:avLst/>
          </a:prstGeom>
        </p:spPr>
        <p:txBody>
          <a:bodyPr>
            <a:normAutofit/>
          </a:bodyPr>
          <a:lstStyle>
            <a:lvl1pPr defTabSz="448055">
              <a:defRPr sz="2156"/>
            </a:lvl1pPr>
          </a:lstStyle>
          <a:p>
            <a:r>
              <a:t>FIGURE 29-21 The graph in Figure 29-19a after finding the cheapest path from vertex A to vertex H</a:t>
            </a:r>
          </a:p>
        </p:txBody>
      </p:sp>
      <p:pic>
        <p:nvPicPr>
          <p:cNvPr id="182" name="A graph illustrates the vertex traversal from A to H.&#10;&#10;Picture 2" descr="A graph illustrates the vertex traversal from A to H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6651" y="1096724"/>
            <a:ext cx="5744521" cy="426735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8062287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3168"/>
            </a:lvl1pPr>
          </a:lstStyle>
          <a:p>
            <a:r>
              <a:t>The Shortest Path in a Weighted Graph (Part 1)</a:t>
            </a:r>
          </a:p>
        </p:txBody>
      </p:sp>
      <p:sp>
        <p:nvSpPr>
          <p:cNvPr id="185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81000" y="5943600"/>
            <a:ext cx="8229600" cy="563563"/>
          </a:xfrm>
          <a:prstGeom prst="rect">
            <a:avLst/>
          </a:prstGeom>
        </p:spPr>
        <p:txBody>
          <a:bodyPr>
            <a:normAutofit/>
          </a:bodyPr>
          <a:lstStyle>
            <a:lvl1pPr defTabSz="749808">
              <a:defRPr sz="2952"/>
            </a:lvl1pPr>
          </a:lstStyle>
          <a:p>
            <a:r>
              <a:rPr dirty="0">
                <a:solidFill>
                  <a:schemeClr val="accent3"/>
                </a:solidFill>
              </a:rPr>
              <a:t>Pseudocode for shortest path (weighted)</a:t>
            </a:r>
          </a:p>
        </p:txBody>
      </p:sp>
      <p:sp>
        <p:nvSpPr>
          <p:cNvPr id="186" name="Algorithm getCheapestPath(originVertex, endVertex, path)…"/>
          <p:cNvSpPr txBox="1"/>
          <p:nvPr/>
        </p:nvSpPr>
        <p:spPr>
          <a:xfrm>
            <a:off x="356755" y="1069232"/>
            <a:ext cx="9030996" cy="3960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spcBef>
                <a:spcPts val="100"/>
              </a:spcBef>
              <a:defRPr sz="1800" b="1"/>
            </a:pPr>
            <a:r>
              <a:rPr sz="1400" i="1" dirty="0">
                <a:latin typeface="Times"/>
                <a:ea typeface="Times"/>
                <a:cs typeface="Times"/>
                <a:sym typeface="Times"/>
              </a:rPr>
              <a:t>Algorithm </a:t>
            </a:r>
            <a:r>
              <a:rPr sz="1400" dirty="0" err="1"/>
              <a:t>getCheapestPath</a:t>
            </a:r>
            <a:r>
              <a:rPr sz="1400" dirty="0"/>
              <a:t>(</a:t>
            </a:r>
            <a:r>
              <a:rPr sz="1400" dirty="0" err="1"/>
              <a:t>originVertex</a:t>
            </a:r>
            <a:r>
              <a:rPr sz="1400" dirty="0"/>
              <a:t>, </a:t>
            </a:r>
            <a:r>
              <a:rPr sz="1400" dirty="0" err="1"/>
              <a:t>endVertex</a:t>
            </a:r>
            <a:r>
              <a:rPr sz="1400" dirty="0"/>
              <a:t>, path)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457200">
              <a:spcBef>
                <a:spcPts val="100"/>
              </a:spcBef>
              <a:defRPr sz="1800"/>
            </a:pPr>
            <a:r>
              <a:rPr sz="1400" dirty="0"/>
              <a:t>done = </a:t>
            </a:r>
            <a:r>
              <a:rPr sz="1400" b="1" dirty="0"/>
              <a:t>false</a:t>
            </a:r>
            <a:endParaRPr sz="14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457200">
              <a:spcBef>
                <a:spcPts val="100"/>
              </a:spcBef>
              <a:defRPr sz="18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400" i="0" dirty="0" err="1">
                <a:sym typeface="Arial"/>
              </a:rPr>
              <a:t>priorityQueue</a:t>
            </a:r>
            <a:r>
              <a:rPr sz="1400" i="0" dirty="0">
                <a:sym typeface="Arial"/>
              </a:rPr>
              <a:t> = </a:t>
            </a:r>
            <a:r>
              <a:rPr sz="1400" dirty="0"/>
              <a:t>a new priority queue</a:t>
            </a:r>
          </a:p>
          <a:p>
            <a:pPr marR="1067435" defTabSz="457200">
              <a:spcBef>
                <a:spcPts val="100"/>
              </a:spcBef>
              <a:defRPr sz="1800"/>
            </a:pPr>
            <a:r>
              <a:rPr sz="1400" dirty="0" err="1"/>
              <a:t>priorityQueue.add</a:t>
            </a:r>
            <a:r>
              <a:rPr sz="1400" dirty="0"/>
              <a:t>(</a:t>
            </a:r>
            <a:r>
              <a:rPr sz="1400" b="1" dirty="0"/>
              <a:t>new </a:t>
            </a:r>
            <a:r>
              <a:rPr sz="1400" dirty="0" err="1"/>
              <a:t>EntryPQ</a:t>
            </a:r>
            <a:r>
              <a:rPr sz="1400" dirty="0"/>
              <a:t>(</a:t>
            </a:r>
            <a:r>
              <a:rPr sz="1400" dirty="0" err="1"/>
              <a:t>originVertex</a:t>
            </a:r>
            <a:r>
              <a:rPr sz="1400" dirty="0"/>
              <a:t>, 0, </a:t>
            </a:r>
            <a:r>
              <a:rPr sz="1400" b="1" dirty="0"/>
              <a:t>null</a:t>
            </a:r>
            <a:r>
              <a:rPr sz="1400" dirty="0"/>
              <a:t>)) </a:t>
            </a:r>
          </a:p>
          <a:p>
            <a:pPr marR="1067435" defTabSz="457200">
              <a:spcBef>
                <a:spcPts val="100"/>
              </a:spcBef>
              <a:defRPr sz="1800"/>
            </a:pPr>
            <a:r>
              <a:rPr sz="1400" b="1" dirty="0"/>
              <a:t>while </a:t>
            </a:r>
            <a:r>
              <a:rPr sz="1400" dirty="0"/>
              <a:t>(!done &amp;&amp; !</a:t>
            </a:r>
            <a:r>
              <a:rPr sz="1400" dirty="0" err="1"/>
              <a:t>priorityQueue.isEmpty</a:t>
            </a:r>
            <a:r>
              <a:rPr sz="1400" dirty="0"/>
              <a:t>())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457200">
              <a:spcBef>
                <a:spcPts val="100"/>
              </a:spcBef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400" dirty="0"/>
              <a:t>{</a:t>
            </a:r>
          </a:p>
          <a:p>
            <a:pPr marR="1591944" lvl="2" indent="457200" defTabSz="457200">
              <a:spcBef>
                <a:spcPts val="100"/>
              </a:spcBef>
              <a:defRPr sz="1800"/>
            </a:pPr>
            <a:r>
              <a:rPr sz="1400" dirty="0" err="1"/>
              <a:t>frontEntry</a:t>
            </a:r>
            <a:r>
              <a:rPr sz="1400" dirty="0"/>
              <a:t> = </a:t>
            </a:r>
            <a:r>
              <a:rPr sz="1400" dirty="0" err="1"/>
              <a:t>priorityQueue.remove</a:t>
            </a:r>
            <a:r>
              <a:rPr sz="1400" dirty="0"/>
              <a:t>() </a:t>
            </a:r>
          </a:p>
          <a:p>
            <a:pPr marR="1591944" lvl="2" indent="457200" defTabSz="457200">
              <a:spcBef>
                <a:spcPts val="100"/>
              </a:spcBef>
              <a:defRPr sz="1800"/>
            </a:pPr>
            <a:r>
              <a:rPr sz="1400" dirty="0" err="1"/>
              <a:t>frontVertex</a:t>
            </a:r>
            <a:r>
              <a:rPr sz="1400" dirty="0"/>
              <a:t> = </a:t>
            </a:r>
            <a:r>
              <a:rPr sz="1400" i="1" dirty="0">
                <a:latin typeface="Times New Roman"/>
                <a:ea typeface="Times New Roman"/>
                <a:cs typeface="Times New Roman"/>
                <a:sym typeface="Times New Roman"/>
              </a:rPr>
              <a:t>vertex in </a:t>
            </a:r>
            <a:r>
              <a:rPr sz="1400" dirty="0" err="1"/>
              <a:t>frontEntry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2" indent="457200" defTabSz="457200">
              <a:spcBef>
                <a:spcPts val="100"/>
              </a:spcBef>
              <a:defRPr sz="18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400" b="1" i="0" dirty="0">
                <a:sym typeface="Arial"/>
              </a:rPr>
              <a:t>if </a:t>
            </a:r>
            <a:r>
              <a:rPr sz="1400" i="0" dirty="0">
                <a:sym typeface="Arial"/>
              </a:rPr>
              <a:t>(</a:t>
            </a:r>
            <a:r>
              <a:rPr sz="1400" i="0" dirty="0" err="1">
                <a:sym typeface="Arial"/>
              </a:rPr>
              <a:t>frontVertex</a:t>
            </a:r>
            <a:r>
              <a:rPr sz="1400" i="0" dirty="0">
                <a:sym typeface="Arial"/>
              </a:rPr>
              <a:t> </a:t>
            </a:r>
            <a:r>
              <a:rPr sz="1400" dirty="0"/>
              <a:t>is not visited</a:t>
            </a:r>
            <a:r>
              <a:rPr sz="1400" i="0" dirty="0">
                <a:sym typeface="Arial"/>
              </a:rPr>
              <a:t>)</a:t>
            </a:r>
            <a:endParaRPr sz="1400" i="0" dirty="0"/>
          </a:p>
          <a:p>
            <a:pPr lvl="2" indent="457200" defTabSz="457200">
              <a:spcBef>
                <a:spcPts val="100"/>
              </a:spcBef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400" dirty="0"/>
              <a:t>{</a:t>
            </a:r>
          </a:p>
          <a:p>
            <a:pPr lvl="4" indent="914400" defTabSz="457200">
              <a:spcBef>
                <a:spcPts val="100"/>
              </a:spcBef>
              <a:defRPr sz="1800"/>
            </a:pPr>
            <a:r>
              <a:rPr sz="1400" i="1" dirty="0">
                <a:latin typeface="Times New Roman"/>
                <a:ea typeface="Times New Roman"/>
                <a:cs typeface="Times New Roman"/>
                <a:sym typeface="Times New Roman"/>
              </a:rPr>
              <a:t>Mark </a:t>
            </a:r>
            <a:r>
              <a:rPr sz="1400" dirty="0" err="1"/>
              <a:t>frontVertex</a:t>
            </a:r>
            <a:r>
              <a:rPr sz="1400" dirty="0"/>
              <a:t> </a:t>
            </a:r>
            <a:r>
              <a:rPr sz="1400" i="1" dirty="0">
                <a:latin typeface="Times New Roman"/>
                <a:ea typeface="Times New Roman"/>
                <a:cs typeface="Times New Roman"/>
                <a:sym typeface="Times New Roman"/>
              </a:rPr>
              <a:t>as visited</a:t>
            </a:r>
          </a:p>
          <a:p>
            <a:pPr lvl="4" indent="914400" defTabSz="457200">
              <a:spcBef>
                <a:spcPts val="100"/>
              </a:spcBef>
              <a:defRPr sz="18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400" dirty="0"/>
              <a:t>Set the cost of the path to </a:t>
            </a:r>
            <a:r>
              <a:rPr sz="1400" i="0" dirty="0" err="1">
                <a:sym typeface="Arial"/>
              </a:rPr>
              <a:t>frontVertex</a:t>
            </a:r>
            <a:r>
              <a:rPr sz="1400" i="0" dirty="0">
                <a:sym typeface="Arial"/>
              </a:rPr>
              <a:t> </a:t>
            </a:r>
            <a:r>
              <a:rPr sz="1400" dirty="0"/>
              <a:t>to the cost recorded in </a:t>
            </a:r>
            <a:r>
              <a:rPr sz="1400" i="0" dirty="0" err="1">
                <a:sym typeface="Arial"/>
              </a:rPr>
              <a:t>frontEntry</a:t>
            </a:r>
            <a:endParaRPr sz="1400" i="0" dirty="0"/>
          </a:p>
          <a:p>
            <a:pPr lvl="4" indent="914400" defTabSz="457200">
              <a:spcBef>
                <a:spcPts val="100"/>
              </a:spcBef>
              <a:defRPr sz="18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400" dirty="0"/>
              <a:t>Set the predecessor of </a:t>
            </a:r>
            <a:r>
              <a:rPr sz="1400" i="0" dirty="0" err="1">
                <a:sym typeface="Arial"/>
              </a:rPr>
              <a:t>frontVertex</a:t>
            </a:r>
            <a:r>
              <a:rPr sz="1400" i="0" dirty="0">
                <a:sym typeface="Arial"/>
              </a:rPr>
              <a:t> </a:t>
            </a:r>
            <a:r>
              <a:rPr sz="1400" dirty="0"/>
              <a:t>to the predecessor recorded in </a:t>
            </a:r>
            <a:r>
              <a:rPr sz="1400" i="0" dirty="0" err="1">
                <a:sym typeface="Arial"/>
              </a:rPr>
              <a:t>frontEntry</a:t>
            </a:r>
            <a:endParaRPr sz="1400" i="0" dirty="0"/>
          </a:p>
          <a:p>
            <a:pPr lvl="4" indent="914400" defTabSz="457200">
              <a:spcBef>
                <a:spcPts val="100"/>
              </a:spcBef>
              <a:defRPr sz="1800"/>
            </a:pPr>
            <a:r>
              <a:rPr sz="1400" b="1" dirty="0"/>
              <a:t>if </a:t>
            </a:r>
            <a:r>
              <a:rPr sz="1400" dirty="0"/>
              <a:t>(</a:t>
            </a:r>
            <a:r>
              <a:rPr sz="1400" dirty="0" err="1"/>
              <a:t>frontVertex</a:t>
            </a:r>
            <a:r>
              <a:rPr sz="1400" dirty="0"/>
              <a:t> </a:t>
            </a:r>
            <a:r>
              <a:rPr sz="1400" i="1" dirty="0">
                <a:latin typeface="Times New Roman"/>
                <a:ea typeface="Times New Roman"/>
                <a:cs typeface="Times New Roman"/>
                <a:sym typeface="Times New Roman"/>
              </a:rPr>
              <a:t>equals </a:t>
            </a:r>
            <a:r>
              <a:rPr sz="1400" dirty="0" err="1"/>
              <a:t>endVertex</a:t>
            </a:r>
            <a:r>
              <a:rPr sz="1400" dirty="0"/>
              <a:t>)</a:t>
            </a:r>
          </a:p>
          <a:p>
            <a:pPr marR="3792854" lvl="6" indent="1371600" defTabSz="457200">
              <a:spcBef>
                <a:spcPts val="100"/>
              </a:spcBef>
              <a:defRPr sz="1800" b="1"/>
            </a:pPr>
            <a:r>
              <a:rPr sz="1400" b="0" dirty="0"/>
              <a:t>done = </a:t>
            </a:r>
            <a:r>
              <a:rPr sz="1400" dirty="0"/>
              <a:t>true </a:t>
            </a:r>
          </a:p>
          <a:p>
            <a:pPr marR="3792854" lvl="4" indent="914400" defTabSz="457200">
              <a:spcBef>
                <a:spcPts val="100"/>
              </a:spcBef>
              <a:defRPr sz="1800" b="1"/>
            </a:pPr>
            <a:r>
              <a:rPr sz="1400" dirty="0"/>
              <a:t>else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4" indent="914400" defTabSz="457200">
              <a:spcBef>
                <a:spcPts val="100"/>
              </a:spcBef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400" dirty="0"/>
              <a:t>{</a:t>
            </a:r>
          </a:p>
        </p:txBody>
      </p:sp>
    </p:spTree>
    <p:extLst>
      <p:ext uri="{BB962C8B-B14F-4D97-AF65-F5344CB8AC3E}">
        <p14:creationId xmlns:p14="http://schemas.microsoft.com/office/powerpoint/2010/main" val="140889159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"/>
          <p:cNvSpPr txBox="1">
            <a:spLocks noGrp="1"/>
          </p:cNvSpPr>
          <p:nvPr>
            <p:ph type="title"/>
          </p:nvPr>
        </p:nvSpPr>
        <p:spPr>
          <a:xfrm>
            <a:off x="415636" y="179435"/>
            <a:ext cx="8229600" cy="1143000"/>
          </a:xfrm>
          <a:prstGeom prst="rect">
            <a:avLst/>
          </a:prstGeom>
        </p:spPr>
        <p:txBody>
          <a:bodyPr/>
          <a:lstStyle>
            <a:lvl1pPr defTabSz="658368">
              <a:defRPr sz="3168"/>
            </a:lvl1pPr>
          </a:lstStyle>
          <a:p>
            <a:r>
              <a:rPr dirty="0"/>
              <a:t>The Shortest Path in a Weighted Graph (Part 2)</a:t>
            </a:r>
          </a:p>
        </p:txBody>
      </p:sp>
      <p:sp>
        <p:nvSpPr>
          <p:cNvPr id="189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57200" y="5715000"/>
            <a:ext cx="8229600" cy="41116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defTabSz="749808">
              <a:defRPr sz="2952"/>
            </a:lvl1pPr>
          </a:lstStyle>
          <a:p>
            <a:r>
              <a:rPr dirty="0">
                <a:solidFill>
                  <a:schemeClr val="accent3"/>
                </a:solidFill>
              </a:rPr>
              <a:t>Pseudocode for shortest path (weighted)</a:t>
            </a:r>
          </a:p>
        </p:txBody>
      </p:sp>
      <p:sp>
        <p:nvSpPr>
          <p:cNvPr id="190" name="while (frontVertex has a neighbor)…"/>
          <p:cNvSpPr txBox="1"/>
          <p:nvPr/>
        </p:nvSpPr>
        <p:spPr>
          <a:xfrm>
            <a:off x="71531" y="1537854"/>
            <a:ext cx="11587069" cy="2628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lvl="6" indent="1371600" defTabSz="457200">
              <a:spcBef>
                <a:spcPts val="100"/>
              </a:spcBef>
              <a:defRPr sz="18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100" b="1" i="0" dirty="0">
                <a:sym typeface="Arial"/>
              </a:rPr>
              <a:t>while </a:t>
            </a:r>
            <a:r>
              <a:rPr sz="1100" i="0" dirty="0">
                <a:sym typeface="Arial"/>
              </a:rPr>
              <a:t>(</a:t>
            </a:r>
            <a:r>
              <a:rPr sz="1100" i="0" dirty="0" err="1">
                <a:sym typeface="Arial"/>
              </a:rPr>
              <a:t>frontVertex</a:t>
            </a:r>
            <a:r>
              <a:rPr sz="1100" i="0" dirty="0">
                <a:sym typeface="Arial"/>
              </a:rPr>
              <a:t> </a:t>
            </a:r>
            <a:r>
              <a:rPr sz="1100" dirty="0"/>
              <a:t>has a neighbor</a:t>
            </a:r>
            <a:r>
              <a:rPr sz="1100" i="0" dirty="0">
                <a:sym typeface="Arial"/>
              </a:rPr>
              <a:t>)</a:t>
            </a:r>
            <a:endParaRPr sz="1100" i="0" dirty="0"/>
          </a:p>
          <a:p>
            <a:pPr lvl="6" indent="1371600" defTabSz="457200">
              <a:spcBef>
                <a:spcPts val="100"/>
              </a:spcBef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100" dirty="0"/>
              <a:t>{</a:t>
            </a:r>
          </a:p>
          <a:p>
            <a:pPr marR="1303655" lvl="8" indent="1828800" defTabSz="457200">
              <a:spcBef>
                <a:spcPts val="100"/>
              </a:spcBef>
              <a:defRPr sz="1800"/>
            </a:pPr>
            <a:r>
              <a:rPr sz="1100" dirty="0" err="1"/>
              <a:t>nextNeighbor</a:t>
            </a:r>
            <a:r>
              <a:rPr sz="1100" dirty="0"/>
              <a:t> = </a:t>
            </a:r>
            <a:r>
              <a:rPr sz="1100" i="1" dirty="0">
                <a:latin typeface="Times New Roman"/>
                <a:ea typeface="Times New Roman"/>
                <a:cs typeface="Times New Roman"/>
                <a:sym typeface="Times New Roman"/>
              </a:rPr>
              <a:t>next neighbor of </a:t>
            </a:r>
            <a:r>
              <a:rPr sz="1100" dirty="0" err="1"/>
              <a:t>frontVertex</a:t>
            </a:r>
            <a:r>
              <a:rPr sz="1100" dirty="0"/>
              <a:t> </a:t>
            </a:r>
          </a:p>
          <a:p>
            <a:pPr marR="1303655" lvl="8" indent="1828800" defTabSz="457200">
              <a:spcBef>
                <a:spcPts val="100"/>
              </a:spcBef>
              <a:defRPr sz="1800"/>
            </a:pPr>
            <a:r>
              <a:rPr sz="1100" dirty="0" err="1"/>
              <a:t>weightOfEdgeToNeighbor</a:t>
            </a:r>
            <a:r>
              <a:rPr sz="1100" dirty="0"/>
              <a:t> = </a:t>
            </a:r>
            <a:r>
              <a:rPr sz="1100" i="1" dirty="0">
                <a:latin typeface="Times New Roman"/>
                <a:ea typeface="Times New Roman"/>
                <a:cs typeface="Times New Roman"/>
                <a:sym typeface="Times New Roman"/>
              </a:rPr>
              <a:t>weight of edge to </a:t>
            </a:r>
            <a:r>
              <a:rPr sz="1100" dirty="0" err="1"/>
              <a:t>nextNeighbor</a:t>
            </a:r>
            <a:endParaRPr sz="1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8" indent="1828800" defTabSz="457200">
              <a:spcBef>
                <a:spcPts val="100"/>
              </a:spcBef>
              <a:defRPr sz="1800"/>
            </a:pPr>
            <a:r>
              <a:rPr sz="1100" b="1" dirty="0"/>
              <a:t>if </a:t>
            </a:r>
            <a:r>
              <a:rPr sz="1100" dirty="0"/>
              <a:t>(</a:t>
            </a:r>
            <a:r>
              <a:rPr sz="1100" dirty="0" err="1"/>
              <a:t>nextNeighbor</a:t>
            </a:r>
            <a:r>
              <a:rPr sz="1100" dirty="0"/>
              <a:t> </a:t>
            </a:r>
            <a:r>
              <a:rPr sz="1100" i="1" dirty="0">
                <a:latin typeface="Times New Roman"/>
                <a:ea typeface="Times New Roman"/>
                <a:cs typeface="Times New Roman"/>
                <a:sym typeface="Times New Roman"/>
              </a:rPr>
              <a:t>is not visited</a:t>
            </a:r>
            <a:r>
              <a:rPr sz="1100" dirty="0"/>
              <a:t>)</a:t>
            </a:r>
            <a:endParaRPr sz="1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8" indent="1828800" defTabSz="457200">
              <a:spcBef>
                <a:spcPts val="100"/>
              </a:spcBef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100" dirty="0"/>
              <a:t>{</a:t>
            </a:r>
          </a:p>
          <a:p>
            <a:pPr marL="448308" lvl="8" indent="1828800" defTabSz="457200">
              <a:spcBef>
                <a:spcPts val="100"/>
              </a:spcBef>
              <a:defRPr sz="1800"/>
            </a:pPr>
            <a:r>
              <a:rPr sz="1100" dirty="0" err="1"/>
              <a:t>nextCost</a:t>
            </a:r>
            <a:r>
              <a:rPr sz="1100" dirty="0"/>
              <a:t> = </a:t>
            </a:r>
            <a:r>
              <a:rPr sz="1100" dirty="0" err="1"/>
              <a:t>weightOfEdgeToNeighbor</a:t>
            </a:r>
            <a:r>
              <a:rPr sz="1100" dirty="0"/>
              <a:t> + </a:t>
            </a:r>
            <a:r>
              <a:rPr sz="1100" i="1" dirty="0">
                <a:latin typeface="Times New Roman"/>
                <a:ea typeface="Times New Roman"/>
                <a:cs typeface="Times New Roman"/>
                <a:sym typeface="Times New Roman"/>
              </a:rPr>
              <a:t>cost of path to </a:t>
            </a:r>
            <a:r>
              <a:rPr sz="1100" dirty="0" err="1"/>
              <a:t>frontVertex</a:t>
            </a:r>
            <a:r>
              <a:rPr sz="1100" dirty="0"/>
              <a:t> </a:t>
            </a:r>
          </a:p>
          <a:p>
            <a:pPr marL="448308" lvl="8" indent="1828800" defTabSz="457200">
              <a:spcBef>
                <a:spcPts val="100"/>
              </a:spcBef>
              <a:defRPr sz="1800"/>
            </a:pPr>
            <a:r>
              <a:rPr sz="1100" dirty="0" err="1"/>
              <a:t>priorityQueue.add</a:t>
            </a:r>
            <a:r>
              <a:rPr sz="1100" dirty="0"/>
              <a:t>(</a:t>
            </a:r>
            <a:r>
              <a:rPr sz="1100" b="1" dirty="0"/>
              <a:t>new </a:t>
            </a:r>
            <a:r>
              <a:rPr sz="1100" dirty="0" err="1"/>
              <a:t>EntryPQ</a:t>
            </a:r>
            <a:r>
              <a:rPr sz="1100" dirty="0"/>
              <a:t>(</a:t>
            </a:r>
            <a:r>
              <a:rPr sz="1100" dirty="0" err="1"/>
              <a:t>nextNeighbor</a:t>
            </a:r>
            <a:r>
              <a:rPr sz="1100" dirty="0"/>
              <a:t>, </a:t>
            </a:r>
            <a:r>
              <a:rPr sz="1100" dirty="0" err="1"/>
              <a:t>nextCost</a:t>
            </a:r>
            <a:r>
              <a:rPr sz="1100" dirty="0"/>
              <a:t>,</a:t>
            </a:r>
            <a:r>
              <a:rPr sz="1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marL="448308" lvl="8" indent="1828800" defTabSz="457200">
              <a:spcBef>
                <a:spcPts val="100"/>
              </a:spcBef>
              <a:defRPr sz="1800"/>
            </a:pPr>
            <a:r>
              <a:rPr sz="1100" dirty="0">
                <a:latin typeface="Times New Roman"/>
                <a:ea typeface="Times New Roman"/>
                <a:cs typeface="Times New Roman"/>
                <a:sym typeface="Times New Roman"/>
              </a:rPr>
              <a:t>												</a:t>
            </a:r>
            <a:r>
              <a:rPr sz="1100" dirty="0" err="1"/>
              <a:t>frontVertex</a:t>
            </a:r>
            <a:r>
              <a:rPr sz="1100" dirty="0"/>
              <a:t>))</a:t>
            </a:r>
            <a:endParaRPr sz="1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8" indent="1828800" defTabSz="457200">
              <a:spcBef>
                <a:spcPts val="100"/>
              </a:spcBef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100" dirty="0"/>
              <a:t>}</a:t>
            </a:r>
          </a:p>
          <a:p>
            <a:pPr lvl="6" indent="1371600" defTabSz="457200">
              <a:spcBef>
                <a:spcPts val="100"/>
              </a:spcBef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100" dirty="0"/>
              <a:t>}</a:t>
            </a:r>
          </a:p>
          <a:p>
            <a:pPr lvl="4" indent="914400" defTabSz="457200">
              <a:spcBef>
                <a:spcPts val="100"/>
              </a:spcBef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100" dirty="0"/>
              <a:t>}</a:t>
            </a:r>
          </a:p>
          <a:p>
            <a:pPr lvl="2" indent="457200" defTabSz="457200">
              <a:spcBef>
                <a:spcPts val="100"/>
              </a:spcBef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100" dirty="0"/>
              <a:t>}</a:t>
            </a:r>
          </a:p>
          <a:p>
            <a:pPr defTabSz="457200">
              <a:spcBef>
                <a:spcPts val="100"/>
              </a:spcBef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1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52160207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3168"/>
            </a:lvl1pPr>
          </a:lstStyle>
          <a:p>
            <a:r>
              <a:t>The Shortest Path in a Weighted Graph (Part 3)</a:t>
            </a:r>
          </a:p>
        </p:txBody>
      </p:sp>
      <p:sp>
        <p:nvSpPr>
          <p:cNvPr id="193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57200" y="5105400"/>
            <a:ext cx="8229600" cy="1020763"/>
          </a:xfrm>
          <a:prstGeom prst="rect">
            <a:avLst/>
          </a:prstGeom>
        </p:spPr>
        <p:txBody>
          <a:bodyPr>
            <a:normAutofit/>
          </a:bodyPr>
          <a:lstStyle>
            <a:lvl1pPr defTabSz="749808">
              <a:defRPr sz="2952"/>
            </a:lvl1pPr>
          </a:lstStyle>
          <a:p>
            <a:r>
              <a:rPr dirty="0"/>
              <a:t>Pseudocode for shortest path (weighted)</a:t>
            </a:r>
          </a:p>
        </p:txBody>
      </p:sp>
      <p:sp>
        <p:nvSpPr>
          <p:cNvPr id="194" name="// Traversal ends; construct cheapest path…"/>
          <p:cNvSpPr txBox="1"/>
          <p:nvPr/>
        </p:nvSpPr>
        <p:spPr>
          <a:xfrm>
            <a:off x="457200" y="1741726"/>
            <a:ext cx="3921351" cy="3155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marR="3066414" defTabSz="457200">
              <a:spcBef>
                <a:spcPts val="100"/>
              </a:spcBef>
              <a:defRPr sz="1800" i="1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>
                <a:latin typeface="+mn-lt"/>
                <a:ea typeface="+mn-ea"/>
                <a:cs typeface="+mn-cs"/>
                <a:sym typeface="Arial"/>
              </a:rPr>
              <a:t>//</a:t>
            </a:r>
            <a:r>
              <a:rPr i="0" spc="-67"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spc="-22"/>
              <a:t>Traversal</a:t>
            </a:r>
            <a:r>
              <a:rPr spc="-217"/>
              <a:t> </a:t>
            </a:r>
            <a:r>
              <a:t>ends;</a:t>
            </a:r>
            <a:r>
              <a:rPr spc="-217"/>
              <a:t> </a:t>
            </a:r>
            <a:r>
              <a:t>construct</a:t>
            </a:r>
            <a:r>
              <a:rPr spc="-217"/>
              <a:t> </a:t>
            </a:r>
            <a:r>
              <a:t>cheapest</a:t>
            </a:r>
            <a:r>
              <a:rPr spc="-217"/>
              <a:t> </a:t>
            </a:r>
            <a:r>
              <a:t>path </a:t>
            </a:r>
          </a:p>
          <a:p>
            <a:pPr marR="3066414" defTabSz="457200">
              <a:spcBef>
                <a:spcPts val="100"/>
              </a:spcBef>
              <a:defRPr sz="18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>
                <a:latin typeface="+mn-lt"/>
                <a:ea typeface="+mn-ea"/>
                <a:cs typeface="+mn-cs"/>
                <a:sym typeface="Arial"/>
              </a:rPr>
              <a:t>pathCost = </a:t>
            </a:r>
            <a:r>
              <a:t>cost of path to </a:t>
            </a:r>
            <a:r>
              <a:rPr i="0">
                <a:latin typeface="+mn-lt"/>
                <a:ea typeface="+mn-ea"/>
                <a:cs typeface="+mn-cs"/>
                <a:sym typeface="Arial"/>
              </a:rPr>
              <a:t>endVertex </a:t>
            </a:r>
          </a:p>
          <a:p>
            <a:pPr marR="3066414" defTabSz="457200">
              <a:spcBef>
                <a:spcPts val="100"/>
              </a:spcBef>
              <a:defRPr sz="18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>
                <a:latin typeface="+mn-lt"/>
                <a:ea typeface="+mn-ea"/>
                <a:cs typeface="+mn-cs"/>
                <a:sym typeface="Arial"/>
              </a:rPr>
              <a:t>path.push(endVertex)</a:t>
            </a:r>
            <a:endParaRPr i="0"/>
          </a:p>
          <a:p>
            <a:pPr defTabSz="457200">
              <a:spcBef>
                <a:spcPts val="100"/>
              </a:spcBef>
              <a:defRPr sz="1800"/>
            </a:pPr>
            <a:r>
              <a:t>vertex = endVertex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457200">
              <a:spcBef>
                <a:spcPts val="100"/>
              </a:spcBef>
              <a:defRPr sz="18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i="0">
                <a:latin typeface="+mn-lt"/>
                <a:ea typeface="+mn-ea"/>
                <a:cs typeface="+mn-cs"/>
                <a:sym typeface="Arial"/>
              </a:rPr>
              <a:t>while </a:t>
            </a:r>
            <a:r>
              <a:rPr i="0">
                <a:latin typeface="+mn-lt"/>
                <a:ea typeface="+mn-ea"/>
                <a:cs typeface="+mn-cs"/>
                <a:sym typeface="Arial"/>
              </a:rPr>
              <a:t>(vertex </a:t>
            </a:r>
            <a:r>
              <a:t>has a predecessor</a:t>
            </a:r>
            <a:r>
              <a:rPr i="0">
                <a:latin typeface="+mn-lt"/>
                <a:ea typeface="+mn-ea"/>
                <a:cs typeface="+mn-cs"/>
                <a:sym typeface="Arial"/>
              </a:rPr>
              <a:t>)</a:t>
            </a:r>
            <a:endParaRPr i="0"/>
          </a:p>
          <a:p>
            <a:pPr defTabSz="457200">
              <a:spcBef>
                <a:spcPts val="100"/>
              </a:spcBef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{</a:t>
            </a:r>
          </a:p>
          <a:p>
            <a:pPr marR="3324225" lvl="2" indent="457200" defTabSz="457200">
              <a:spcBef>
                <a:spcPts val="100"/>
              </a:spcBef>
              <a:defRPr sz="1800"/>
            </a:pPr>
            <a:r>
              <a:t>vertex =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predecessor of </a:t>
            </a:r>
            <a:r>
              <a:t>vertex </a:t>
            </a:r>
          </a:p>
          <a:p>
            <a:pPr marR="3324225" lvl="2" indent="457200" defTabSz="457200">
              <a:spcBef>
                <a:spcPts val="100"/>
              </a:spcBef>
              <a:defRPr sz="1800"/>
            </a:pPr>
            <a:r>
              <a:t>path.push(vertex)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457200">
              <a:spcBef>
                <a:spcPts val="100"/>
              </a:spcBef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}</a:t>
            </a:r>
          </a:p>
          <a:p>
            <a:pPr defTabSz="457200">
              <a:spcBef>
                <a:spcPts val="100"/>
              </a:spcBef>
              <a:defRPr sz="1800"/>
            </a:pPr>
            <a:r>
              <a:rPr b="1"/>
              <a:t>return </a:t>
            </a:r>
            <a:r>
              <a:t>pathCost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73074605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Overview of Two Implementations</a:t>
            </a:r>
          </a:p>
        </p:txBody>
      </p:sp>
      <p:sp>
        <p:nvSpPr>
          <p:cNvPr id="50" name="Content Placeholder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Two common implementations of the ADT graph</a:t>
            </a:r>
          </a:p>
          <a:p>
            <a:pPr lvl="1"/>
            <a:r>
              <a:rPr dirty="0"/>
              <a:t>Array:</a:t>
            </a:r>
          </a:p>
          <a:p>
            <a:pPr lvl="2"/>
            <a:r>
              <a:rPr dirty="0"/>
              <a:t>Typically a two-dimensional array called an </a:t>
            </a:r>
            <a:r>
              <a:rPr i="1" dirty="0"/>
              <a:t>adjacency matrix</a:t>
            </a:r>
          </a:p>
          <a:p>
            <a:pPr lvl="1"/>
            <a:r>
              <a:rPr dirty="0"/>
              <a:t>List:</a:t>
            </a:r>
          </a:p>
          <a:p>
            <a:pPr lvl="2"/>
            <a:r>
              <a:rPr dirty="0"/>
              <a:t>Referred to as an </a:t>
            </a:r>
            <a:r>
              <a:rPr i="1" dirty="0"/>
              <a:t>adjacency list</a:t>
            </a:r>
            <a:r>
              <a:rPr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610019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48055">
              <a:defRPr sz="2156"/>
            </a:lvl1pPr>
          </a:lstStyle>
          <a:p>
            <a:r>
              <a:rPr dirty="0"/>
              <a:t>FIGURE 30-1 An unweighted, directed graph and its adjacency matrix</a:t>
            </a:r>
          </a:p>
        </p:txBody>
      </p:sp>
      <p:pic>
        <p:nvPicPr>
          <p:cNvPr id="54" name="A diagram displays a graph and an adjacent matrix.&#10;&#10;Picture 1" descr="A diagram displays a graph and an adjacent matrix.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5362" y="1702282"/>
            <a:ext cx="3788312" cy="4311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A diagram displays a graph and an adjacent matrix.&#10;&#10;Picture 1" descr="A diagram displays a graph and an adjacent matrix.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0" y="1475352"/>
            <a:ext cx="4301837" cy="476511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51663361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6344">
              <a:defRPr sz="2243"/>
            </a:lvl1pPr>
          </a:lstStyle>
          <a:p>
            <a:r>
              <a:t>FIGURE 30-2 Adjacency lists for the directed graph in Figure 30-1a</a:t>
            </a:r>
          </a:p>
        </p:txBody>
      </p:sp>
      <p:pic>
        <p:nvPicPr>
          <p:cNvPr id="59" name="A diagram illustrates a list of adjacent vertices.&#10;&#10;Picture 2" descr="A diagram illustrates a list of adjacent vertices.Picture 2"/>
          <p:cNvPicPr>
            <a:picLocks noChangeAspect="1"/>
          </p:cNvPicPr>
          <p:nvPr/>
        </p:nvPicPr>
        <p:blipFill>
          <a:blip r:embed="rId2">
            <a:extLst/>
          </a:blip>
          <a:srcRect l="55846" b="40609"/>
          <a:stretch>
            <a:fillRect/>
          </a:stretch>
        </p:blipFill>
        <p:spPr>
          <a:xfrm>
            <a:off x="3948797" y="1163790"/>
            <a:ext cx="2269300" cy="4649732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A diagram displays a graph and an adjacent matrix.&#10;&#10;Picture 1" descr="A diagram displays a graph and an adjacent matrix.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9435" y="1163790"/>
            <a:ext cx="3788312" cy="4311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A diagram illustrates a list of adjacent vertices.&#10;&#10;Picture 2" descr="A diagram illustrates a list of adjacent vertices.Picture 2"/>
          <p:cNvPicPr>
            <a:picLocks noChangeAspect="1"/>
          </p:cNvPicPr>
          <p:nvPr/>
        </p:nvPicPr>
        <p:blipFill>
          <a:blip r:embed="rId2">
            <a:extLst/>
          </a:blip>
          <a:srcRect l="55846" t="58064"/>
          <a:stretch>
            <a:fillRect/>
          </a:stretch>
        </p:blipFill>
        <p:spPr>
          <a:xfrm>
            <a:off x="6436749" y="1650404"/>
            <a:ext cx="2458757" cy="3557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A diagram illustrates a list of adjacent vertices.&#10;&#10;Picture 2" descr="A diagram illustrates a list of adjacent vertices.Picture 2"/>
          <p:cNvPicPr>
            <a:picLocks noChangeAspect="1"/>
          </p:cNvPicPr>
          <p:nvPr/>
        </p:nvPicPr>
        <p:blipFill>
          <a:blip r:embed="rId2">
            <a:extLst/>
          </a:blip>
          <a:srcRect l="55846" b="93397"/>
          <a:stretch>
            <a:fillRect/>
          </a:stretch>
        </p:blipFill>
        <p:spPr>
          <a:xfrm>
            <a:off x="6436749" y="1293868"/>
            <a:ext cx="2269299" cy="51687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5253601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Topological Sort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9167" t="30371" r="73958" b="56296"/>
          <a:stretch/>
        </p:blipFill>
        <p:spPr>
          <a:xfrm>
            <a:off x="317500" y="1531937"/>
            <a:ext cx="86614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70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5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 fontScale="90000"/>
          </a:bodyPr>
          <a:lstStyle/>
          <a:p>
            <a:r>
              <a:rPr lang="en-US" altLang="en-US">
                <a:ea typeface="MS Mincho" charset="-128"/>
              </a:rPr>
              <a:t>Directed vs. undirected graphs (cont.)</a:t>
            </a:r>
            <a:endParaRPr lang="en-US" alt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MS Mincho" charset="-128"/>
              </a:rPr>
              <a:t>When the edges in a graph have a direction, the graph is called </a:t>
            </a:r>
            <a:r>
              <a:rPr lang="en-US" altLang="en-US" i="1" dirty="0">
                <a:ea typeface="MS Mincho" charset="-128"/>
              </a:rPr>
              <a:t>directed</a:t>
            </a:r>
            <a:r>
              <a:rPr lang="en-US" altLang="en-US" dirty="0">
                <a:ea typeface="MS Mincho" charset="-128"/>
              </a:rPr>
              <a:t> (or </a:t>
            </a:r>
            <a:r>
              <a:rPr lang="en-US" altLang="en-US" i="1" dirty="0">
                <a:ea typeface="MS Mincho" charset="-128"/>
              </a:rPr>
              <a:t>digraph</a:t>
            </a:r>
            <a:r>
              <a:rPr lang="en-US" altLang="en-US" dirty="0">
                <a:ea typeface="MS Mincho" charset="-128"/>
              </a:rPr>
              <a:t>)</a:t>
            </a:r>
            <a:r>
              <a:rPr lang="en-US" altLang="en-US" dirty="0"/>
              <a:t> </a:t>
            </a:r>
          </a:p>
        </p:txBody>
      </p:sp>
      <p:pic>
        <p:nvPicPr>
          <p:cNvPr id="5124" name="Picture 4" descr="C:\My Documents\308 PowerPoint\Figures\MACJOBS\JPEGS\CHAP09\P551.jpg"/>
          <p:cNvPicPr>
            <a:picLocks noChangeAspect="1" noChangeArrowheads="1"/>
          </p:cNvPicPr>
          <p:nvPr/>
        </p:nvPicPr>
        <p:blipFill rotWithShape="1">
          <a:blip r:embed="rId2" cstate="print">
            <a:lum bright="-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" t="33294" r="11005" b="39326"/>
          <a:stretch/>
        </p:blipFill>
        <p:spPr bwMode="auto">
          <a:xfrm>
            <a:off x="870697" y="2841811"/>
            <a:ext cx="4176432" cy="242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5334000" y="3486852"/>
            <a:ext cx="40386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 i="1" dirty="0">
                <a:solidFill>
                  <a:srgbClr val="FF0000"/>
                </a:solidFill>
                <a:latin typeface="Times New Roman" panose="02020603050405020304" pitchFamily="18" charset="0"/>
                <a:ea typeface="MS Mincho" charset="-128"/>
              </a:rPr>
              <a:t>Warning</a:t>
            </a:r>
            <a:r>
              <a:rPr lang="en-US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MS Mincho" charset="-128"/>
              </a:rPr>
              <a:t>: if the graph is directed, the order of the vertices in each edge is important !!</a:t>
            </a:r>
          </a:p>
        </p:txBody>
      </p:sp>
    </p:spTree>
    <p:extLst>
      <p:ext uri="{BB962C8B-B14F-4D97-AF65-F5344CB8AC3E}">
        <p14:creationId xmlns:p14="http://schemas.microsoft.com/office/powerpoint/2010/main" val="220636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32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5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/>
          </a:bodyPr>
          <a:lstStyle/>
          <a:p>
            <a:r>
              <a:rPr lang="en-US" altLang="en-US">
                <a:ea typeface="MS Mincho" charset="-128"/>
              </a:rPr>
              <a:t>Trees vs graphs</a:t>
            </a:r>
            <a:endParaRPr lang="en-US" alt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MS Mincho" charset="-128"/>
              </a:rPr>
              <a:t>Trees are special cases of graphs!!</a:t>
            </a:r>
            <a:r>
              <a:rPr lang="en-US" altLang="en-US" dirty="0"/>
              <a:t> </a:t>
            </a:r>
          </a:p>
        </p:txBody>
      </p:sp>
      <p:pic>
        <p:nvPicPr>
          <p:cNvPr id="6148" name="Picture 4" descr="C:\My Documents\308 PowerPoint\Figures\MACJOBS\JPEGS\CHAP09\P551.jpg"/>
          <p:cNvPicPr>
            <a:picLocks noChangeAspect="1" noChangeArrowheads="1"/>
          </p:cNvPicPr>
          <p:nvPr/>
        </p:nvPicPr>
        <p:blipFill rotWithShape="1">
          <a:blip r:embed="rId2" cstate="print">
            <a:lum bright="-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20" r="27177" b="4244"/>
          <a:stretch/>
        </p:blipFill>
        <p:spPr bwMode="auto">
          <a:xfrm>
            <a:off x="2209800" y="2229359"/>
            <a:ext cx="4272803" cy="2716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09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Connected Graphs</a:t>
            </a:r>
          </a:p>
        </p:txBody>
      </p:sp>
      <p:sp>
        <p:nvSpPr>
          <p:cNvPr id="5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3075305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dirty="0"/>
              <a:t>A graph that has a path between every pair of distinct vertices is connected</a:t>
            </a:r>
          </a:p>
          <a:p>
            <a:r>
              <a:rPr dirty="0"/>
              <a:t>A complete graph has an edge between every pair of distinct vertices.</a:t>
            </a:r>
          </a:p>
          <a:p>
            <a:r>
              <a:rPr dirty="0"/>
              <a:t>Undirected graphs can be</a:t>
            </a:r>
          </a:p>
          <a:p>
            <a:pPr lvl="1"/>
            <a:r>
              <a:rPr dirty="0"/>
              <a:t>Connected </a:t>
            </a:r>
          </a:p>
          <a:p>
            <a:pPr lvl="1"/>
            <a:r>
              <a:rPr dirty="0"/>
              <a:t>Complete or </a:t>
            </a:r>
          </a:p>
          <a:p>
            <a:pPr lvl="1"/>
            <a:r>
              <a:rPr dirty="0"/>
              <a:t>Disconnected</a:t>
            </a:r>
          </a:p>
        </p:txBody>
      </p:sp>
      <p:pic>
        <p:nvPicPr>
          <p:cNvPr id="4" name="Illustration of undirected graphs.&#10;&#10;Picture 2" descr="Illustration of undirected graphs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9792" y="4724400"/>
            <a:ext cx="1979348" cy="1679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llustration of undirected graphs.&#10;&#10;Picture 2" descr="Illustration of undirected graphs.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21030" y="4724400"/>
            <a:ext cx="1324748" cy="1679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llustration of undirected graphs.&#10;&#10;Picture 2" descr="Illustration of undirected graphs.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80085" y="4724400"/>
            <a:ext cx="2230515" cy="167925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6009697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/>
          </a:bodyPr>
          <a:lstStyle/>
          <a:p>
            <a:r>
              <a:rPr lang="en-US" sz="4000" dirty="0"/>
              <a:t>Connected Graphs</a:t>
            </a:r>
            <a:endParaRPr lang="en-US" alt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>
                <a:cs typeface="Times New Roman" panose="02020603050405020304" pitchFamily="18" charset="0"/>
              </a:rPr>
              <a:t>What is the number of edges in a complete directed graph with N vertices? </a:t>
            </a:r>
            <a:endParaRPr lang="en-US" alt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Tx/>
              <a:buNone/>
            </a:pPr>
            <a:r>
              <a:rPr lang="en-US" altLang="en-US" sz="2800" dirty="0">
                <a:cs typeface="Times New Roman" panose="02020603050405020304" pitchFamily="18" charset="0"/>
              </a:rPr>
              <a:t>		</a:t>
            </a:r>
            <a:endParaRPr lang="en-US" altLang="en-US" sz="2400" i="1" dirty="0">
              <a:cs typeface="Times New Roman" panose="02020603050405020304" pitchFamily="18" charset="0"/>
            </a:endParaRPr>
          </a:p>
        </p:txBody>
      </p:sp>
      <p:pic>
        <p:nvPicPr>
          <p:cNvPr id="15365" name="Picture 5" descr="C:\My Documents\308 PowerPoint\Figures\MACJOBS\JPEGS\CHAP09\P553a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05" r="60785" b="10222"/>
          <a:stretch/>
        </p:blipFill>
        <p:spPr bwMode="auto">
          <a:xfrm>
            <a:off x="3962400" y="2514601"/>
            <a:ext cx="4038600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367" name="Object 7"/>
          <p:cNvGraphicFramePr>
            <a:graphicFrameLocks noChangeAspect="1"/>
          </p:cNvGraphicFramePr>
          <p:nvPr/>
        </p:nvGraphicFramePr>
        <p:xfrm>
          <a:off x="1781735" y="3352800"/>
          <a:ext cx="1322294" cy="618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3" name="Equation" r:id="rId4" imgW="977760" imgH="457200" progId="Equation.DSMT4">
                  <p:embed/>
                </p:oleObj>
              </mc:Choice>
              <mc:Fallback>
                <p:oleObj name="Equation" r:id="rId4" imgW="977760" imgH="457200" progId="Equation.DSMT4">
                  <p:embed/>
                  <p:pic>
                    <p:nvPicPr>
                      <p:cNvPr id="1536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1735" y="3352800"/>
                        <a:ext cx="1322294" cy="6185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1781735" y="2696289"/>
            <a:ext cx="167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i="1" dirty="0">
                <a:cs typeface="Times New Roman" panose="02020603050405020304" pitchFamily="18" charset="0"/>
              </a:rPr>
              <a:t>N * (N-1)</a:t>
            </a:r>
          </a:p>
        </p:txBody>
      </p:sp>
    </p:spTree>
    <p:extLst>
      <p:ext uri="{BB962C8B-B14F-4D97-AF65-F5344CB8AC3E}">
        <p14:creationId xmlns:p14="http://schemas.microsoft.com/office/powerpoint/2010/main" val="244718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/>
          </a:bodyPr>
          <a:lstStyle/>
          <a:p>
            <a:r>
              <a:rPr lang="en-US" sz="4000" dirty="0"/>
              <a:t>Connected Graphs</a:t>
            </a:r>
            <a:endParaRPr lang="en-US" alt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>
                <a:cs typeface="Times New Roman" panose="02020603050405020304" pitchFamily="18" charset="0"/>
              </a:rPr>
              <a:t>What is the number of edges in a complete undirected graph with N vertices? </a:t>
            </a:r>
            <a:endParaRPr lang="en-US" alt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389" name="Picture 5" descr="C:\My Documents\308 PowerPoint\Figures\MACJOBS\JPEGS\CHAP09\P553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03"/>
          <a:stretch>
            <a:fillRect/>
          </a:stretch>
        </p:blipFill>
        <p:spPr bwMode="auto">
          <a:xfrm>
            <a:off x="4433047" y="2313947"/>
            <a:ext cx="3775075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39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1717065"/>
              </p:ext>
            </p:extLst>
          </p:nvPr>
        </p:nvGraphicFramePr>
        <p:xfrm>
          <a:off x="1629132" y="3564320"/>
          <a:ext cx="12192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7" name="Equation" r:id="rId4" imgW="977760" imgH="457200" progId="Equation.DSMT4">
                  <p:embed/>
                </p:oleObj>
              </mc:Choice>
              <mc:Fallback>
                <p:oleObj name="Equation" r:id="rId4" imgW="977760" imgH="457200" progId="Equation.DSMT4">
                  <p:embed/>
                  <p:pic>
                    <p:nvPicPr>
                      <p:cNvPr id="1639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9132" y="3564320"/>
                        <a:ext cx="12192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1597959" y="3124200"/>
            <a:ext cx="27476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i="1" dirty="0" smtClean="0">
                <a:ea typeface="MS Mincho" charset="-128"/>
              </a:rPr>
              <a:t>N </a:t>
            </a:r>
            <a:r>
              <a:rPr lang="en-US" altLang="en-US" i="1" dirty="0">
                <a:ea typeface="MS Mincho" charset="-128"/>
              </a:rPr>
              <a:t>* (N-1) / 2</a:t>
            </a: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2159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of Edges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graph is </a:t>
            </a:r>
            <a:r>
              <a:rPr lang="en-US" dirty="0" smtClean="0">
                <a:solidFill>
                  <a:schemeClr val="accent3"/>
                </a:solidFill>
              </a:rPr>
              <a:t>sparse</a:t>
            </a:r>
            <a:r>
              <a:rPr lang="en-US" dirty="0" smtClean="0"/>
              <a:t> if it has relatively few edges</a:t>
            </a:r>
          </a:p>
          <a:p>
            <a:r>
              <a:rPr lang="en-US" dirty="0"/>
              <a:t>A graph is </a:t>
            </a:r>
            <a:r>
              <a:rPr lang="en-US" dirty="0" smtClean="0">
                <a:solidFill>
                  <a:schemeClr val="accent3"/>
                </a:solidFill>
              </a:rPr>
              <a:t>dense</a:t>
            </a:r>
            <a:r>
              <a:rPr lang="en-US" dirty="0" smtClean="0"/>
              <a:t> </a:t>
            </a:r>
            <a:r>
              <a:rPr lang="en-US" dirty="0"/>
              <a:t>if it has </a:t>
            </a:r>
            <a:r>
              <a:rPr lang="en-US" dirty="0" smtClean="0"/>
              <a:t>many edges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6077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EgROsvYJr9WlM1wRei0f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R6xg7Dt6H5Yz7z7DT3FGn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2pIhzqOomffMJobGx7WB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Zh0mnJPcxXhtguRpmTGS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kSMneHn7yrNI37IUbHZbP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YisUkgadgIqnX8zZu7Ppp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FyrKHrIYTvM1UtVkn7Xkb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iF9AlbcRmpT8DUszyJvhO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BWe54aJHs4EAfMB75wL1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8LQ0RNyeOUgm4dmg727FX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t2EGYrDYvMNeOse3jW8e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o2HWuJV9V0smEon833pS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jTHnLPpJTtpjhOmaO7APo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zPoT13JbwJyJILYBGNzMS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PuaqH871DqlPjSYRNl0IW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Ly5AbdqNgCBf0UJBmA3u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nSs6CO0dMam9JBk6XUBQ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e3R47cZpEszDac84BBM3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TRa7ggC9TgYEEpfxHOdmv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z6r8XTiZ36SNaZT0VJNvz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vyJO4UYPuVYh4G8iJQUc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aDbSJvOQYWtWxGbyfln2P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qvo4Ium2FZAvgeaSXL2Av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dmHq0BQ1hpzXQZzFl9NZa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T3wRDPQI7iQcqObivc0XF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mzPbYz0efPNzsEU8Y1bzh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7EzKt2EAZdYPGW2rQgHT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oQmxoneZL6N5saCe5YAE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BDXY5xaURne6gJoWDgm0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2BtRPCaIjobNfIzphGOR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mUTP9kjiP9IBlueIyK9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VstFmeZFbADCK7WVM1n0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Ew7eV3Yf65l1rspaM6kC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Y7C9JbeBmvHCbxp1qMTk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ZAniMMJL3JzNWx8jWGWt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gJGtwBehFtG5s8EyLctmk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hREtCENoVH5wIQHOgavto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TIuptKbut6eYrOP3ZAuhy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ZVqNQWWiRQT1YWYca2dr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hJpSYcbVZ7HUIyZGTeyaf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5pQS4Mpr36K1EGnYXJ7WQ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k4dpdt8ZS4JTEZ268ovx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9HUjiVgO3ixj5MFEzWj4d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hL2oWRBIriIJUwvUadJ4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M879Xa5DQyah1pW5lDQqn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llUgrtPzeZmtp9hUZodlQ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AmR89EL5l9FQpGuGq7SR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mq6mDfekQFA6KxoijaO8D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NzJAqiX5sYaQ0q1N1vR0j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giWWh8NI3U59CxC3PVnKd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WTxXgw8ihDTNirDu1PiJV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LQOtaYFWDyNEm2okRhzLD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fPebplUxstGG8G9MlaCk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0E4A5GY0a9CjBYfZzk25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YGUHa4Vo8jrTPA6Ofdzri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ZyBZkxJBNCN0cZvZL09Xw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3O5axlBhiUfGFoGnvT5L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SH9ETK5OwD1sC6C0wzNQ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E9VI8RHFmxuKWn0TsQcto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FdLAKvmvXail30JaCd7Qh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XR9fZD7XEx72tHWx6cjRz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sAj0ahdYmykbgTqvvJoZw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0V1Wiyq8TI2mgrCoimzh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xl98tW482U5y9yxXQxUeK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t1cXzmRPhqG21gPc4NxFz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UDQWsNaB3icYR7VvmIgcD"/>
</p:tagLst>
</file>

<file path=ppt/theme/theme1.xml><?xml version="1.0" encoding="utf-8"?>
<a:theme xmlns:a="http://schemas.openxmlformats.org/drawingml/2006/main" name="template">
  <a:themeElements>
    <a:clrScheme name="DBrumley201205 1">
      <a:dk1>
        <a:srgbClr val="000000"/>
      </a:dk1>
      <a:lt1>
        <a:srgbClr val="FFFFFF"/>
      </a:lt1>
      <a:dk2>
        <a:srgbClr val="990000"/>
      </a:dk2>
      <a:lt2>
        <a:srgbClr val="E3E1E1"/>
      </a:lt2>
      <a:accent1>
        <a:srgbClr val="990000"/>
      </a:accent1>
      <a:accent2>
        <a:srgbClr val="E47932"/>
      </a:accent2>
      <a:accent3>
        <a:srgbClr val="00709E"/>
      </a:accent3>
      <a:accent4>
        <a:srgbClr val="595A5A"/>
      </a:accent4>
      <a:accent5>
        <a:srgbClr val="009446"/>
      </a:accent5>
      <a:accent6>
        <a:srgbClr val="936241"/>
      </a:accent6>
      <a:hlink>
        <a:srgbClr val="0000FF"/>
      </a:hlink>
      <a:folHlink>
        <a:srgbClr val="800080"/>
      </a:folHlink>
    </a:clrScheme>
    <a:fontScheme name="Office 2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28575" cap="rnd" cmpd="sng">
          <a:noFill/>
          <a:prstDash val="solid"/>
          <a:miter lim="800000"/>
        </a:ln>
        <a:effectLst/>
      </a:spPr>
      <a:bodyPr wrap="square" lIns="0" tIns="0" rIns="0" bIns="0" rtlCol="0" anchor="ctr" anchorCtr="1">
        <a:noAutofit/>
      </a:bodyPr>
      <a:lstStyle>
        <a:defPPr algn="ctr">
          <a:defRPr sz="2400" dirty="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8575" cap="rnd" cmpd="sng">
          <a:solidFill>
            <a:schemeClr val="tx1"/>
          </a:solidFill>
          <a:miter lim="800000"/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 anchor="t" anchorCtr="0">
        <a:spAutoFit/>
      </a:bodyPr>
      <a:lstStyle>
        <a:defPPr>
          <a:defRPr sz="32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14615</TotalTime>
  <Words>1348</Words>
  <Application>Microsoft Office PowerPoint</Application>
  <PresentationFormat>On-screen Show (4:3)</PresentationFormat>
  <Paragraphs>243</Paragraphs>
  <Slides>40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Arial</vt:lpstr>
      <vt:lpstr>Calibri</vt:lpstr>
      <vt:lpstr>Cambria</vt:lpstr>
      <vt:lpstr>Courier New</vt:lpstr>
      <vt:lpstr>MS Mincho</vt:lpstr>
      <vt:lpstr>Times</vt:lpstr>
      <vt:lpstr>Times New Roman</vt:lpstr>
      <vt:lpstr>template</vt:lpstr>
      <vt:lpstr>Equation</vt:lpstr>
      <vt:lpstr>Chapter 29: Graphs </vt:lpstr>
      <vt:lpstr>Graphs</vt:lpstr>
      <vt:lpstr>Directed vs. undirected graphs</vt:lpstr>
      <vt:lpstr>Directed vs. undirected graphs (cont.)</vt:lpstr>
      <vt:lpstr>Trees vs graphs</vt:lpstr>
      <vt:lpstr>Connected Graphs</vt:lpstr>
      <vt:lpstr>Connected Graphs</vt:lpstr>
      <vt:lpstr>Connected Graphs</vt:lpstr>
      <vt:lpstr>Number of Edges </vt:lpstr>
      <vt:lpstr>Adjacent nodes</vt:lpstr>
      <vt:lpstr>Paths</vt:lpstr>
      <vt:lpstr>Weighted graph</vt:lpstr>
      <vt:lpstr>Graphs</vt:lpstr>
      <vt:lpstr>Graphs</vt:lpstr>
      <vt:lpstr>Directed Graphs</vt:lpstr>
      <vt:lpstr>Graph Traversal</vt:lpstr>
      <vt:lpstr>Breadth-First Traversal</vt:lpstr>
      <vt:lpstr>Breadth-First Traversal</vt:lpstr>
      <vt:lpstr>Depth-First Traversal</vt:lpstr>
      <vt:lpstr>Depth-First Traversal</vt:lpstr>
      <vt:lpstr>Topological Order</vt:lpstr>
      <vt:lpstr>Topological Ordering (Part 1)</vt:lpstr>
      <vt:lpstr>Topological Ordering (Part 2)</vt:lpstr>
      <vt:lpstr>Topological Ordering (Part 3)</vt:lpstr>
      <vt:lpstr>Shortest Path in Unweighted Graph</vt:lpstr>
      <vt:lpstr>Shortest Path in an Unweighted Graph (Part 1)</vt:lpstr>
      <vt:lpstr>Shortest Path in an Unweighted Graph (Part 2)</vt:lpstr>
      <vt:lpstr>Shortest Path in a Weighted Graph</vt:lpstr>
      <vt:lpstr>Shortest Path in a Weighted Graph</vt:lpstr>
      <vt:lpstr>Shortest Path in a Weighted Graph</vt:lpstr>
      <vt:lpstr>Shortest Path in a Weighted Graph</vt:lpstr>
      <vt:lpstr>Shortest Path in a Weighted Graph</vt:lpstr>
      <vt:lpstr>The Shortest Path in a Weighted Graph (Part 1)</vt:lpstr>
      <vt:lpstr>The Shortest Path in a Weighted Graph (Part 2)</vt:lpstr>
      <vt:lpstr>The Shortest Path in a Weighted Graph (Part 3)</vt:lpstr>
      <vt:lpstr>Overview of Two Implementations</vt:lpstr>
      <vt:lpstr>FIGURE 30-1 An unweighted, directed graph and its adjacency matrix</vt:lpstr>
      <vt:lpstr>FIGURE 30-2 Adjacency lists for the directed graph in Figure 30-1a</vt:lpstr>
      <vt:lpstr>Topological Sort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Darpa Presentation</dc:title>
  <dc:creator>ed</dc:creator>
  <cp:lastModifiedBy>"mohamem"</cp:lastModifiedBy>
  <cp:revision>4648</cp:revision>
  <dcterms:created xsi:type="dcterms:W3CDTF">2011-11-02T18:57:24Z</dcterms:created>
  <dcterms:modified xsi:type="dcterms:W3CDTF">2018-11-29T16:28:04Z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false</vt:lpwstr>
  </property>
  <property fmtid="{D5CDD505-2E9C-101B-9397-08002B2CF9AE}" pid="3" name="Google.Documents.DocumentId">
    <vt:lpwstr>11L1CS3lWunNfTuci5gPLtht4ZjOn7gyfIKyZn-f7p20</vt:lpwstr>
  </property>
  <property fmtid="{D5CDD505-2E9C-101B-9397-08002B2CF9AE}" pid="4" name="Google.Documents.RevisionId">
    <vt:lpwstr>13701622749194124332</vt:lpwstr>
  </property>
  <property fmtid="{D5CDD505-2E9C-101B-9397-08002B2CF9AE}" pid="5" name="Google.Documents.PreviousRevisionId">
    <vt:lpwstr>17594234182614114890</vt:lpwstr>
  </property>
  <property fmtid="{D5CDD505-2E9C-101B-9397-08002B2CF9AE}" pid="6" name="Google.Documents.PluginVersion">
    <vt:lpwstr>2.0.2424.7283</vt:lpwstr>
  </property>
  <property fmtid="{D5CDD505-2E9C-101B-9397-08002B2CF9AE}" pid="7" name="Google.Documents.MergeIncapabilityFlags">
    <vt:i4>0</vt:i4>
  </property>
</Properties>
</file>